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2"/>
  </p:notesMasterIdLst>
  <p:handoutMasterIdLst>
    <p:handoutMasterId r:id="rId103"/>
  </p:handoutMasterIdLst>
  <p:sldIdLst>
    <p:sldId id="256" r:id="rId2"/>
    <p:sldId id="390" r:id="rId3"/>
    <p:sldId id="475" r:id="rId4"/>
    <p:sldId id="260" r:id="rId5"/>
    <p:sldId id="422" r:id="rId6"/>
    <p:sldId id="423" r:id="rId7"/>
    <p:sldId id="389" r:id="rId8"/>
    <p:sldId id="261" r:id="rId9"/>
    <p:sldId id="262" r:id="rId10"/>
    <p:sldId id="263" r:id="rId11"/>
    <p:sldId id="264" r:id="rId12"/>
    <p:sldId id="265" r:id="rId13"/>
    <p:sldId id="266" r:id="rId14"/>
    <p:sldId id="267" r:id="rId15"/>
    <p:sldId id="424" r:id="rId16"/>
    <p:sldId id="268" r:id="rId17"/>
    <p:sldId id="328" r:id="rId18"/>
    <p:sldId id="329" r:id="rId19"/>
    <p:sldId id="330" r:id="rId20"/>
    <p:sldId id="331" r:id="rId21"/>
    <p:sldId id="269" r:id="rId22"/>
    <p:sldId id="270" r:id="rId23"/>
    <p:sldId id="271" r:id="rId24"/>
    <p:sldId id="272" r:id="rId25"/>
    <p:sldId id="273" r:id="rId26"/>
    <p:sldId id="274" r:id="rId27"/>
    <p:sldId id="393" r:id="rId28"/>
    <p:sldId id="394" r:id="rId29"/>
    <p:sldId id="277" r:id="rId30"/>
    <p:sldId id="278" r:id="rId31"/>
    <p:sldId id="332" r:id="rId32"/>
    <p:sldId id="333" r:id="rId33"/>
    <p:sldId id="279" r:id="rId34"/>
    <p:sldId id="388" r:id="rId35"/>
    <p:sldId id="280" r:id="rId36"/>
    <p:sldId id="334" r:id="rId37"/>
    <p:sldId id="335" r:id="rId38"/>
    <p:sldId id="282" r:id="rId39"/>
    <p:sldId id="283" r:id="rId40"/>
    <p:sldId id="284" r:id="rId41"/>
    <p:sldId id="336" r:id="rId42"/>
    <p:sldId id="285" r:id="rId43"/>
    <p:sldId id="400" r:id="rId44"/>
    <p:sldId id="387" r:id="rId45"/>
    <p:sldId id="419" r:id="rId46"/>
    <p:sldId id="339" r:id="rId47"/>
    <p:sldId id="340" r:id="rId48"/>
    <p:sldId id="341" r:id="rId49"/>
    <p:sldId id="342" r:id="rId50"/>
    <p:sldId id="288" r:id="rId51"/>
    <p:sldId id="289" r:id="rId52"/>
    <p:sldId id="290" r:id="rId53"/>
    <p:sldId id="344" r:id="rId54"/>
    <p:sldId id="421" r:id="rId55"/>
    <p:sldId id="420" r:id="rId56"/>
    <p:sldId id="396" r:id="rId57"/>
    <p:sldId id="425" r:id="rId58"/>
    <p:sldId id="428" r:id="rId59"/>
    <p:sldId id="429" r:id="rId60"/>
    <p:sldId id="430" r:id="rId61"/>
    <p:sldId id="431" r:id="rId62"/>
    <p:sldId id="432" r:id="rId63"/>
    <p:sldId id="433" r:id="rId64"/>
    <p:sldId id="434" r:id="rId65"/>
    <p:sldId id="435" r:id="rId66"/>
    <p:sldId id="436" r:id="rId67"/>
    <p:sldId id="437" r:id="rId68"/>
    <p:sldId id="438" r:id="rId69"/>
    <p:sldId id="439" r:id="rId70"/>
    <p:sldId id="440" r:id="rId71"/>
    <p:sldId id="441" r:id="rId72"/>
    <p:sldId id="442" r:id="rId73"/>
    <p:sldId id="443" r:id="rId74"/>
    <p:sldId id="444" r:id="rId75"/>
    <p:sldId id="445" r:id="rId76"/>
    <p:sldId id="446" r:id="rId77"/>
    <p:sldId id="447" r:id="rId78"/>
    <p:sldId id="448" r:id="rId79"/>
    <p:sldId id="449" r:id="rId80"/>
    <p:sldId id="450" r:id="rId81"/>
    <p:sldId id="451" r:id="rId82"/>
    <p:sldId id="452" r:id="rId83"/>
    <p:sldId id="481" r:id="rId84"/>
    <p:sldId id="478" r:id="rId85"/>
    <p:sldId id="480" r:id="rId86"/>
    <p:sldId id="482" r:id="rId87"/>
    <p:sldId id="489" r:id="rId88"/>
    <p:sldId id="486" r:id="rId89"/>
    <p:sldId id="487" r:id="rId90"/>
    <p:sldId id="485" r:id="rId91"/>
    <p:sldId id="488" r:id="rId92"/>
    <p:sldId id="472" r:id="rId93"/>
    <p:sldId id="462" r:id="rId94"/>
    <p:sldId id="463" r:id="rId95"/>
    <p:sldId id="464" r:id="rId96"/>
    <p:sldId id="465" r:id="rId97"/>
    <p:sldId id="476" r:id="rId98"/>
    <p:sldId id="477" r:id="rId99"/>
    <p:sldId id="469" r:id="rId100"/>
    <p:sldId id="470"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97DCFF"/>
    <a:srgbClr val="B6DF89"/>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67" autoAdjust="0"/>
    <p:restoredTop sz="86340" autoAdjust="0"/>
  </p:normalViewPr>
  <p:slideViewPr>
    <p:cSldViewPr>
      <p:cViewPr varScale="1">
        <p:scale>
          <a:sx n="103" d="100"/>
          <a:sy n="103" d="100"/>
        </p:scale>
        <p:origin x="1428" y="108"/>
      </p:cViewPr>
      <p:guideLst>
        <p:guide orient="horz" pos="2160"/>
        <p:guide pos="2880"/>
      </p:guideLst>
    </p:cSldViewPr>
  </p:slideViewPr>
  <p:outlineViewPr>
    <p:cViewPr>
      <p:scale>
        <a:sx n="33" d="100"/>
        <a:sy n="33" d="100"/>
      </p:scale>
      <p:origin x="0" y="-67074"/>
    </p:cViewPr>
  </p:outlineViewPr>
  <p:notesTextViewPr>
    <p:cViewPr>
      <p:scale>
        <a:sx n="1" d="1"/>
        <a:sy n="1" d="1"/>
      </p:scale>
      <p:origin x="0" y="0"/>
    </p:cViewPr>
  </p:notesTextViewPr>
  <p:sorterViewPr>
    <p:cViewPr varScale="1">
      <p:scale>
        <a:sx n="1" d="1"/>
        <a:sy n="1" d="1"/>
      </p:scale>
      <p:origin x="0" y="-7314"/>
    </p:cViewPr>
  </p:sorterViewPr>
  <p:notesViewPr>
    <p:cSldViewPr>
      <p:cViewPr varScale="1">
        <p:scale>
          <a:sx n="91" d="100"/>
          <a:sy n="91" d="100"/>
        </p:scale>
        <p:origin x="375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handoutMaster" Target="handoutMasters/handoutMaster1.xml"/><Relationship Id="rId108"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76BA0D-8F11-41A0-82B4-C647E2FAE447}" type="datetimeFigureOut">
              <a:rPr lang="en-CA" smtClean="0"/>
              <a:pPr/>
              <a:t>2017-10-09</a:t>
            </a:fld>
            <a:endParaRPr lang="en-CA"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6D78D6-D8F9-42F4-9566-778346103BAF}" type="slidenum">
              <a:rPr lang="en-CA" smtClean="0"/>
              <a:pPr/>
              <a:t>‹#›</a:t>
            </a:fld>
            <a:endParaRPr lang="en-CA" dirty="0"/>
          </a:p>
        </p:txBody>
      </p:sp>
    </p:spTree>
    <p:extLst>
      <p:ext uri="{BB962C8B-B14F-4D97-AF65-F5344CB8AC3E}">
        <p14:creationId xmlns:p14="http://schemas.microsoft.com/office/powerpoint/2010/main" val="18470902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2017-10-09</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actually have a formal manifesto, but these are the principles we adhere to.</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val="679754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 is driven by people who write code</a:t>
            </a:r>
          </a:p>
          <a:p>
            <a:r>
              <a:rPr lang="en-US" dirty="0"/>
              <a:t>Numerous</a:t>
            </a:r>
            <a:r>
              <a:rPr lang="en-US" baseline="0" dirty="0"/>
              <a:t> pieces have been changed because of experience with what worked when trying to implement</a:t>
            </a:r>
          </a:p>
          <a:p>
            <a:r>
              <a:rPr lang="en-US" baseline="0" dirty="0"/>
              <a:t>Even have a test workbench for RESTful servers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val="2659740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2083521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your</a:t>
            </a:r>
            <a:r>
              <a:rPr lang="en-US" baseline="0" dirty="0"/>
              <a:t> systems have user interfaces that support even ¼ of this?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p14="http://schemas.microsoft.com/office/powerpoint/2010/main" val="1337351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p14="http://schemas.microsoft.com/office/powerpoint/2010/main" val="377674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1000s</a:t>
            </a:r>
            <a:r>
              <a:rPr lang="en-US" baseline="0" dirty="0"/>
              <a:t> of extensions, everyone supports different things, don’t know what anyone does</a:t>
            </a:r>
            <a:endParaRPr lang="en-US" dirty="0"/>
          </a:p>
          <a:p>
            <a:endParaRPr lang="en-US" dirty="0"/>
          </a:p>
          <a:p>
            <a:r>
              <a:rPr lang="en-US" dirty="0"/>
              <a:t>Not everyone will support the 80%, but most will</a:t>
            </a:r>
          </a:p>
          <a:p>
            <a:r>
              <a:rPr lang="en-US" dirty="0"/>
              <a:t>“What most systems support” (and thus what you should probably support too) encourages base interoperability</a:t>
            </a:r>
          </a:p>
          <a:p>
            <a:r>
              <a:rPr lang="en-US" dirty="0"/>
              <a:t>Human readable fallback</a:t>
            </a:r>
          </a:p>
          <a:p>
            <a:endParaRPr lang="en-US" dirty="0"/>
          </a:p>
          <a:p>
            <a:endParaRPr lang="en-US" dirty="0"/>
          </a:p>
          <a:p>
            <a:r>
              <a:rPr lang="en-US" dirty="0"/>
              <a:t>Profile – what elements are supported, registries available</a:t>
            </a:r>
          </a:p>
          <a:p>
            <a:r>
              <a:rPr lang="en-US" dirty="0"/>
              <a:t>Conformance – REST</a:t>
            </a:r>
            <a:r>
              <a:rPr lang="en-US" baseline="0" dirty="0"/>
              <a:t> operations, documents, messages, services</a:t>
            </a:r>
            <a:endParaRPr lang="en-CA"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86215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30</a:t>
            </a:fld>
            <a:endParaRPr lang="en-CA" dirty="0"/>
          </a:p>
        </p:txBody>
      </p:sp>
    </p:spTree>
    <p:extLst>
      <p:ext uri="{BB962C8B-B14F-4D97-AF65-F5344CB8AC3E}">
        <p14:creationId xmlns:p14="http://schemas.microsoft.com/office/powerpoint/2010/main" val="1602313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Even when you think your target will understand all the encoded data, reality is data often gets shared beyond the originally intended context</a:t>
            </a:r>
          </a:p>
          <a:p>
            <a:endParaRPr lang="en-US" baseline="0" dirty="0"/>
          </a:p>
          <a:p>
            <a:r>
              <a:rPr lang="en-US" dirty="0"/>
              <a:t>Allow</a:t>
            </a:r>
            <a:r>
              <a:rPr lang="en-US" baseline="0" dirty="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extLst>
      <p:ext uri="{BB962C8B-B14F-4D97-AF65-F5344CB8AC3E}">
        <p14:creationId xmlns:p14="http://schemas.microsoft.com/office/powerpoint/2010/main" val="1089533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a bigger</a:t>
            </a:r>
            <a:r>
              <a:rPr lang="en-US" baseline="0" dirty="0"/>
              <a:t> deal before HL7 decided to open up all IP</a:t>
            </a:r>
          </a:p>
          <a:p>
            <a:endParaRPr lang="en-US" baseline="0" dirty="0"/>
          </a:p>
          <a:p>
            <a:r>
              <a:rPr lang="en-US" baseline="0" dirty="0"/>
              <a:t>Link to 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32</a:t>
            </a:fld>
            <a:endParaRPr lang="en-CA" dirty="0"/>
          </a:p>
        </p:txBody>
      </p:sp>
    </p:spTree>
    <p:extLst>
      <p:ext uri="{BB962C8B-B14F-4D97-AF65-F5344CB8AC3E}">
        <p14:creationId xmlns:p14="http://schemas.microsoft.com/office/powerpoint/2010/main" val="3217069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Light or heavy</a:t>
            </a:r>
            <a:r>
              <a:rPr lang="en-US" baseline="0" dirty="0"/>
              <a:t> c</a:t>
            </a:r>
            <a:r>
              <a:rPr lang="en-US" dirty="0"/>
              <a:t>lients</a:t>
            </a:r>
          </a:p>
          <a:p>
            <a:pPr marL="171450" lvl="0" indent="-171450">
              <a:buFont typeface="Arial" panose="020B0604020202020204" pitchFamily="34" charset="0"/>
              <a:buChar char="•"/>
            </a:pPr>
            <a:r>
              <a:rPr lang="en-US" dirty="0"/>
              <a:t>Central server or peer-to-peer</a:t>
            </a:r>
            <a:r>
              <a:rPr lang="en-US" baseline="0" dirty="0"/>
              <a:t> sharing</a:t>
            </a:r>
          </a:p>
          <a:p>
            <a:pPr marL="171450" lvl="0" indent="-171450">
              <a:buFont typeface="Arial" panose="020B0604020202020204" pitchFamily="34" charset="0"/>
              <a:buChar char="•"/>
            </a:pPr>
            <a:r>
              <a:rPr lang="en-US" baseline="0" dirty="0"/>
              <a:t>Push or pull</a:t>
            </a:r>
          </a:p>
          <a:p>
            <a:pPr marL="171450" lvl="0" indent="-171450">
              <a:buFont typeface="Arial" panose="020B0604020202020204" pitchFamily="34" charset="0"/>
              <a:buChar char="•"/>
            </a:pPr>
            <a:r>
              <a:rPr lang="en-US" dirty="0"/>
              <a:t>Query</a:t>
            </a:r>
            <a:r>
              <a:rPr lang="en-US" baseline="0" dirty="0"/>
              <a:t> or publish/subscribe</a:t>
            </a:r>
          </a:p>
          <a:p>
            <a:pPr marL="171450" lvl="0" indent="-171450">
              <a:buFont typeface="Arial" panose="020B0604020202020204" pitchFamily="34" charset="0"/>
              <a:buChar char="•"/>
            </a:pPr>
            <a:r>
              <a:rPr lang="en-US" baseline="0" dirty="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35</a:t>
            </a:fld>
            <a:endParaRPr lang="en-CA" dirty="0"/>
          </a:p>
        </p:txBody>
      </p:sp>
    </p:spTree>
    <p:extLst>
      <p:ext uri="{BB962C8B-B14F-4D97-AF65-F5344CB8AC3E}">
        <p14:creationId xmlns:p14="http://schemas.microsoft.com/office/powerpoint/2010/main" val="3290258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dirty="0"/>
          </a:p>
        </p:txBody>
      </p:sp>
    </p:spTree>
    <p:extLst>
      <p:ext uri="{BB962C8B-B14F-4D97-AF65-F5344CB8AC3E}">
        <p14:creationId xmlns:p14="http://schemas.microsoft.com/office/powerpoint/2010/main" val="607503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37</a:t>
            </a:fld>
            <a:endParaRPr lang="en-CA" dirty="0"/>
          </a:p>
        </p:txBody>
      </p:sp>
    </p:spTree>
    <p:extLst>
      <p:ext uri="{BB962C8B-B14F-4D97-AF65-F5344CB8AC3E}">
        <p14:creationId xmlns:p14="http://schemas.microsoft.com/office/powerpoint/2010/main" val="600045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val="3279809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28" indent="-171428">
              <a:buFontTx/>
              <a:buChar char="-"/>
            </a:pPr>
            <a:r>
              <a:rPr lang="nl-NL" dirty="0"/>
              <a:t>Resources are building blocks, but useful in their own right</a:t>
            </a:r>
          </a:p>
          <a:p>
            <a:pPr marL="171428" indent="-171428">
              <a:buFontTx/>
              <a:buChar char="-"/>
            </a:pPr>
            <a:r>
              <a:rPr lang="nl-NL" dirty="0"/>
              <a:t>Extensions supplement what resource doesn’t cover</a:t>
            </a:r>
          </a:p>
          <a:p>
            <a:pPr marL="171428" indent="-171428">
              <a:buFontTx/>
              <a:buChar char="-"/>
            </a:pPr>
            <a:r>
              <a:rPr lang="nl-NL" dirty="0"/>
              <a:t>Solutions can be simple or complex</a:t>
            </a:r>
          </a:p>
        </p:txBody>
      </p:sp>
      <p:sp>
        <p:nvSpPr>
          <p:cNvPr id="4" name="Date Placeholder 3"/>
          <p:cNvSpPr>
            <a:spLocks noGrp="1"/>
          </p:cNvSpPr>
          <p:nvPr>
            <p:ph type="dt" idx="10"/>
          </p:nvPr>
        </p:nvSpPr>
        <p:spPr/>
        <p:txBody>
          <a:bodyPr/>
          <a:lstStyle/>
          <a:p>
            <a:r>
              <a:rPr lang="nl-NL">
                <a:solidFill>
                  <a:prstClr val="black"/>
                </a:solidFill>
              </a:rPr>
              <a:t>25-6-2010</a:t>
            </a: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39</a:t>
            </a:fld>
            <a:endParaRPr lang="nl-NL">
              <a:solidFill>
                <a:prstClr val="black"/>
              </a:solidFill>
            </a:endParaRPr>
          </a:p>
        </p:txBody>
      </p:sp>
    </p:spTree>
    <p:extLst>
      <p:ext uri="{BB962C8B-B14F-4D97-AF65-F5344CB8AC3E}">
        <p14:creationId xmlns:p14="http://schemas.microsoft.com/office/powerpoint/2010/main" val="471287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few systems will ever see more than 40-50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42</a:t>
            </a:fld>
            <a:endParaRPr lang="en-CA" dirty="0"/>
          </a:p>
        </p:txBody>
      </p:sp>
    </p:spTree>
    <p:extLst>
      <p:ext uri="{BB962C8B-B14F-4D97-AF65-F5344CB8AC3E}">
        <p14:creationId xmlns:p14="http://schemas.microsoft.com/office/powerpoint/2010/main" val="1866578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45</a:t>
            </a:fld>
            <a:endParaRPr lang="en-CA" dirty="0"/>
          </a:p>
        </p:txBody>
      </p:sp>
    </p:spTree>
    <p:extLst>
      <p:ext uri="{BB962C8B-B14F-4D97-AF65-F5344CB8AC3E}">
        <p14:creationId xmlns:p14="http://schemas.microsoft.com/office/powerpoint/2010/main" val="784494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51</a:t>
            </a:fld>
            <a:endParaRPr lang="en-CA" dirty="0"/>
          </a:p>
        </p:txBody>
      </p:sp>
    </p:spTree>
    <p:extLst>
      <p:ext uri="{BB962C8B-B14F-4D97-AF65-F5344CB8AC3E}">
        <p14:creationId xmlns:p14="http://schemas.microsoft.com/office/powerpoint/2010/main" val="16760731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Published</a:t>
            </a:r>
            <a:r>
              <a:rPr lang="en-US" baseline="0" dirty="0"/>
              <a:t> as HTML</a:t>
            </a:r>
          </a:p>
          <a:p>
            <a:r>
              <a:rPr lang="en-US" baseline="0" dirty="0"/>
              <a:t>Published using validation process  that performs consistency checks – like a software build</a:t>
            </a:r>
          </a:p>
          <a:p>
            <a:r>
              <a:rPr lang="en-US" baseline="0" dirty="0"/>
              <a:t>Really shouldn’t require much guidance to read, but a few things to call out</a:t>
            </a:r>
          </a:p>
          <a:p>
            <a:r>
              <a:rPr lang="en-US" baseline="0" dirty="0"/>
              <a:t>Objective of spec is developer can skim and decide in &lt; day</a:t>
            </a:r>
            <a:endParaRPr lang="en-CA"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52</a:t>
            </a:fld>
            <a:endParaRPr lang="en-CA" dirty="0"/>
          </a:p>
        </p:txBody>
      </p:sp>
    </p:spTree>
    <p:extLst>
      <p:ext uri="{BB962C8B-B14F-4D97-AF65-F5344CB8AC3E}">
        <p14:creationId xmlns:p14="http://schemas.microsoft.com/office/powerpoint/2010/main" val="2490994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53</a:t>
            </a:fld>
            <a:endParaRPr lang="en-CA" dirty="0"/>
          </a:p>
        </p:txBody>
      </p:sp>
    </p:spTree>
    <p:extLst>
      <p:ext uri="{BB962C8B-B14F-4D97-AF65-F5344CB8AC3E}">
        <p14:creationId xmlns:p14="http://schemas.microsoft.com/office/powerpoint/2010/main" val="3112719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54</a:t>
            </a:fld>
            <a:endParaRPr lang="en-CA" dirty="0"/>
          </a:p>
        </p:txBody>
      </p:sp>
    </p:spTree>
    <p:extLst>
      <p:ext uri="{BB962C8B-B14F-4D97-AF65-F5344CB8AC3E}">
        <p14:creationId xmlns:p14="http://schemas.microsoft.com/office/powerpoint/2010/main" val="2268621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55</a:t>
            </a:fld>
            <a:endParaRPr lang="en-CA" dirty="0"/>
          </a:p>
        </p:txBody>
      </p:sp>
    </p:spTree>
    <p:extLst>
      <p:ext uri="{BB962C8B-B14F-4D97-AF65-F5344CB8AC3E}">
        <p14:creationId xmlns:p14="http://schemas.microsoft.com/office/powerpoint/2010/main" val="1615537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6</a:t>
            </a:fld>
            <a:endParaRPr lang="en-CA" dirty="0"/>
          </a:p>
        </p:txBody>
      </p:sp>
    </p:spTree>
    <p:extLst>
      <p:ext uri="{BB962C8B-B14F-4D97-AF65-F5344CB8AC3E}">
        <p14:creationId xmlns:p14="http://schemas.microsoft.com/office/powerpoint/2010/main" val="31021599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58</a:t>
            </a:fld>
            <a:endParaRPr lang="en-CA" dirty="0"/>
          </a:p>
        </p:txBody>
      </p:sp>
    </p:spTree>
    <p:extLst>
      <p:ext uri="{BB962C8B-B14F-4D97-AF65-F5344CB8AC3E}">
        <p14:creationId xmlns:p14="http://schemas.microsoft.com/office/powerpoint/2010/main" val="2564340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59</a:t>
            </a:fld>
            <a:endParaRPr lang="en-CA" dirty="0"/>
          </a:p>
        </p:txBody>
      </p:sp>
    </p:spTree>
    <p:extLst>
      <p:ext uri="{BB962C8B-B14F-4D97-AF65-F5344CB8AC3E}">
        <p14:creationId xmlns:p14="http://schemas.microsoft.com/office/powerpoint/2010/main" val="872249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Many interface engine vendors working</a:t>
            </a:r>
            <a:r>
              <a:rPr lang="en-CA" baseline="0" dirty="0"/>
              <a:t> on FHIR support</a:t>
            </a:r>
          </a:p>
          <a:p>
            <a:r>
              <a:rPr lang="en-CA" baseline="0" dirty="0"/>
              <a:t>May make sense for internals of some v2 systems</a:t>
            </a:r>
          </a:p>
          <a:p>
            <a:r>
              <a:rPr lang="en-CA" baseline="0" dirty="0"/>
              <a:t>Add-on interface for mobile, personal health record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60</a:t>
            </a:fld>
            <a:endParaRPr lang="en-CA" dirty="0"/>
          </a:p>
        </p:txBody>
      </p:sp>
    </p:spTree>
    <p:extLst>
      <p:ext uri="{BB962C8B-B14F-4D97-AF65-F5344CB8AC3E}">
        <p14:creationId xmlns:p14="http://schemas.microsoft.com/office/powerpoint/2010/main" val="2714952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learning curve</a:t>
            </a:r>
          </a:p>
          <a:p>
            <a:r>
              <a:rPr lang="en-US" dirty="0"/>
              <a:t>Unlikely to see significant new v3 initiatives</a:t>
            </a:r>
            <a:r>
              <a:rPr lang="en-US" baseline="0" dirty="0"/>
              <a:t> in areas that aren’t already committed to it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61</a:t>
            </a:fld>
            <a:endParaRPr lang="en-CA" dirty="0"/>
          </a:p>
        </p:txBody>
      </p:sp>
    </p:spTree>
    <p:extLst>
      <p:ext uri="{BB962C8B-B14F-4D97-AF65-F5344CB8AC3E}">
        <p14:creationId xmlns:p14="http://schemas.microsoft.com/office/powerpoint/2010/main" val="4234045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Significant work on CCDA &lt;-&gt; FHIR</a:t>
            </a:r>
          </a:p>
          <a:p>
            <a:r>
              <a:rPr lang="en-CA" dirty="0"/>
              <a:t>Can use both FHIR and CCDA documents with XDS</a:t>
            </a:r>
            <a:r>
              <a:rPr lang="en-CA" baseline="0" dirty="0"/>
              <a:t> and with MHD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62</a:t>
            </a:fld>
            <a:endParaRPr lang="en-CA" dirty="0"/>
          </a:p>
        </p:txBody>
      </p:sp>
    </p:spTree>
    <p:extLst>
      <p:ext uri="{BB962C8B-B14F-4D97-AF65-F5344CB8AC3E}">
        <p14:creationId xmlns:p14="http://schemas.microsoft.com/office/powerpoint/2010/main" val="681777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allows defining simple services via the “OperationDefinition” mechanism as well as custom services.</a:t>
            </a:r>
          </a:p>
          <a:p>
            <a:r>
              <a:rPr lang="en-US" dirty="0"/>
              <a:t>E.g.</a:t>
            </a:r>
            <a:r>
              <a:rPr lang="en-US" baseline="0" dirty="0"/>
              <a:t> Value set expansion, code translations – full terminology services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63</a:t>
            </a:fld>
            <a:endParaRPr lang="en-CA" dirty="0"/>
          </a:p>
        </p:txBody>
      </p:sp>
    </p:spTree>
    <p:extLst>
      <p:ext uri="{BB962C8B-B14F-4D97-AF65-F5344CB8AC3E}">
        <p14:creationId xmlns:p14="http://schemas.microsoft.com/office/powerpoint/2010/main" val="1176021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dirty="0"/>
              <a:t>Few will throw away their investment in older standards to use FHIR until</a:t>
            </a:r>
          </a:p>
          <a:p>
            <a:pPr marL="971550" lvl="1" indent="-514350">
              <a:buFont typeface="+mj-lt"/>
              <a:buAutoNum type="arabicPeriod"/>
            </a:pPr>
            <a:r>
              <a:rPr lang="en-US" sz="2400" dirty="0"/>
              <a:t>The specification has a good track record</a:t>
            </a:r>
          </a:p>
          <a:p>
            <a:pPr marL="971550" lvl="1" indent="-514350">
              <a:buFont typeface="+mj-lt"/>
              <a:buAutoNum type="arabicPeriod"/>
            </a:pPr>
            <a:r>
              <a:rPr lang="en-US" sz="2400" b="0" dirty="0"/>
              <a:t>It’s clear the new thing provides significant benefits</a:t>
            </a:r>
          </a:p>
        </p:txBody>
      </p:sp>
      <p:sp>
        <p:nvSpPr>
          <p:cNvPr id="4" name="Slide Number Placeholder 3"/>
          <p:cNvSpPr>
            <a:spLocks noGrp="1"/>
          </p:cNvSpPr>
          <p:nvPr>
            <p:ph type="sldNum" sz="quarter" idx="10"/>
          </p:nvPr>
        </p:nvSpPr>
        <p:spPr/>
        <p:txBody>
          <a:bodyPr/>
          <a:lstStyle/>
          <a:p>
            <a:fld id="{3A1F50BE-48AE-4332-BF46-C112AB8C5E91}" type="slidenum">
              <a:rPr lang="en-CA" smtClean="0"/>
              <a:pPr/>
              <a:t>65</a:t>
            </a:fld>
            <a:endParaRPr lang="en-CA" dirty="0"/>
          </a:p>
        </p:txBody>
      </p:sp>
    </p:spTree>
    <p:extLst>
      <p:ext uri="{BB962C8B-B14F-4D97-AF65-F5344CB8AC3E}">
        <p14:creationId xmlns:p14="http://schemas.microsoft.com/office/powerpoint/2010/main" val="1551956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Note that dates are subject</a:t>
            </a:r>
            <a:r>
              <a:rPr lang="en-CA" baseline="0" dirty="0"/>
              <a:t> to change based on resources and the standards process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67</a:t>
            </a:fld>
            <a:endParaRPr lang="en-CA" dirty="0"/>
          </a:p>
        </p:txBody>
      </p:sp>
    </p:spTree>
    <p:extLst>
      <p:ext uri="{BB962C8B-B14F-4D97-AF65-F5344CB8AC3E}">
        <p14:creationId xmlns:p14="http://schemas.microsoft.com/office/powerpoint/2010/main" val="10505500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Split resources, dropped resources, changed JSON and XML syntax, added and changed elements,</a:t>
            </a:r>
            <a:r>
              <a:rPr lang="en-CA" baseline="0" dirty="0"/>
              <a:t> renamed data types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69</a:t>
            </a:fld>
            <a:endParaRPr lang="en-CA" dirty="0"/>
          </a:p>
        </p:txBody>
      </p:sp>
    </p:spTree>
    <p:extLst>
      <p:ext uri="{BB962C8B-B14F-4D97-AF65-F5344CB8AC3E}">
        <p14:creationId xmlns:p14="http://schemas.microsoft.com/office/powerpoint/2010/main" val="31011260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74</a:t>
            </a:fld>
            <a:endParaRPr lang="en-CA" dirty="0"/>
          </a:p>
        </p:txBody>
      </p:sp>
    </p:spTree>
    <p:extLst>
      <p:ext uri="{BB962C8B-B14F-4D97-AF65-F5344CB8AC3E}">
        <p14:creationId xmlns:p14="http://schemas.microsoft.com/office/powerpoint/2010/main" val="2457622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solidFill>
                  <a:prstClr val="black"/>
                </a:solidFill>
              </a:rPr>
              <a:pPr/>
              <a:t>7</a:t>
            </a:fld>
            <a:endParaRPr lang="en-US" dirty="0">
              <a:solidFill>
                <a:prstClr val="black"/>
              </a:solidFill>
            </a:endParaRPr>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Toggle</a:t>
            </a:r>
          </a:p>
        </p:txBody>
      </p:sp>
    </p:spTree>
    <p:extLst>
      <p:ext uri="{BB962C8B-B14F-4D97-AF65-F5344CB8AC3E}">
        <p14:creationId xmlns:p14="http://schemas.microsoft.com/office/powerpoint/2010/main" val="33831282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Jan-&gt;mid Nov. 2015 – unique systems accessing the HAPI test server</a:t>
            </a:r>
          </a:p>
        </p:txBody>
      </p:sp>
      <p:sp>
        <p:nvSpPr>
          <p:cNvPr id="4" name="Slide Number Placeholder 3"/>
          <p:cNvSpPr>
            <a:spLocks noGrp="1"/>
          </p:cNvSpPr>
          <p:nvPr>
            <p:ph type="sldNum" sz="quarter" idx="10"/>
          </p:nvPr>
        </p:nvSpPr>
        <p:spPr/>
        <p:txBody>
          <a:bodyPr/>
          <a:lstStyle/>
          <a:p>
            <a:fld id="{3A1F50BE-48AE-4332-BF46-C112AB8C5E91}" type="slidenum">
              <a:rPr lang="en-CA" smtClean="0"/>
              <a:pPr/>
              <a:t>76</a:t>
            </a:fld>
            <a:endParaRPr lang="en-CA" dirty="0"/>
          </a:p>
        </p:txBody>
      </p:sp>
    </p:spTree>
    <p:extLst>
      <p:ext uri="{BB962C8B-B14F-4D97-AF65-F5344CB8AC3E}">
        <p14:creationId xmlns:p14="http://schemas.microsoft.com/office/powerpoint/2010/main" val="4257414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t>Because FHIR is free and because of how it’s structured, use by other SDOs is certainly possible</a:t>
            </a:r>
            <a:br>
              <a:rPr lang="en-AU" sz="1200" dirty="0"/>
            </a:br>
            <a:r>
              <a:rPr lang="en-AU" sz="1200" dirty="0"/>
              <a:t>CMAP</a:t>
            </a:r>
            <a:r>
              <a:rPr lang="en-AU" sz="1200" baseline="0" dirty="0"/>
              <a:t> = Clinical Mapping; RECON = reconciliation, Assessment of orders for accountable use criteria in guidelines</a:t>
            </a:r>
            <a:endParaRPr lang="en-AU" sz="12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77</a:t>
            </a:fld>
            <a:endParaRPr lang="en-CA" dirty="0"/>
          </a:p>
        </p:txBody>
      </p:sp>
    </p:spTree>
    <p:extLst>
      <p:ext uri="{BB962C8B-B14F-4D97-AF65-F5344CB8AC3E}">
        <p14:creationId xmlns:p14="http://schemas.microsoft.com/office/powerpoint/2010/main" val="14642176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in STU</a:t>
            </a:r>
          </a:p>
          <a:p>
            <a:pPr lvl="1"/>
            <a:r>
              <a:rPr lang="en-US" dirty="0"/>
              <a:t>No backward compatibility guarantee</a:t>
            </a:r>
          </a:p>
          <a:p>
            <a:pPr lvl="1"/>
            <a:r>
              <a:rPr lang="en-US" dirty="0"/>
              <a:t>Some content missing</a:t>
            </a:r>
          </a:p>
          <a:p>
            <a:pPr lvl="1"/>
            <a:r>
              <a:rPr lang="en-US" dirty="0"/>
              <a:t>Limited production experience</a:t>
            </a:r>
          </a:p>
          <a:p>
            <a:pPr lvl="1"/>
            <a:r>
              <a:rPr lang="en-US" dirty="0"/>
              <a:t>Change is likely</a:t>
            </a:r>
          </a:p>
          <a:p>
            <a:pPr lvl="1"/>
            <a:endParaRPr lang="en-US" dirty="0"/>
          </a:p>
          <a:p>
            <a:r>
              <a:rPr lang="en-US" dirty="0"/>
              <a:t>Near the top of the hype curve</a:t>
            </a:r>
          </a:p>
          <a:p>
            <a:pPr lvl="1"/>
            <a:r>
              <a:rPr lang="en-US" dirty="0"/>
              <a:t>FHIR won’t fix all interoperability issues</a:t>
            </a:r>
          </a:p>
          <a:p>
            <a:pPr lvl="1"/>
            <a:r>
              <a:rPr lang="en-US" dirty="0"/>
              <a:t>Consensus, terminology, legacy burdens</a:t>
            </a:r>
            <a:r>
              <a:rPr lang="en-US" baseline="0" dirty="0"/>
              <a:t> still exist</a:t>
            </a:r>
          </a:p>
          <a:p>
            <a:pPr lvl="1"/>
            <a:r>
              <a:rPr lang="en-US" baseline="0" dirty="0"/>
              <a:t>FHIR provides a framework and platform</a:t>
            </a:r>
          </a:p>
          <a:p>
            <a:pPr lvl="2"/>
            <a:r>
              <a:rPr lang="en-US" dirty="0"/>
              <a:t>Hard work still in profiling</a:t>
            </a:r>
          </a:p>
          <a:p>
            <a:pPr lvl="0"/>
            <a:r>
              <a:rPr lang="en-US" dirty="0"/>
              <a:t>Mitigations</a:t>
            </a:r>
          </a:p>
          <a:p>
            <a:pPr lvl="1"/>
            <a:r>
              <a:rPr lang="en-US" dirty="0"/>
              <a:t>Be realistic about what’s achievable</a:t>
            </a:r>
          </a:p>
          <a:p>
            <a:pPr lvl="1"/>
            <a:r>
              <a:rPr lang="en-US" dirty="0"/>
              <a:t>Work with others (HL7, IHE, industry groups) on the profiles you’ll need</a:t>
            </a:r>
          </a:p>
          <a:p>
            <a:r>
              <a:rPr lang="en-US" dirty="0"/>
              <a:t>Momentum is high – it </a:t>
            </a:r>
            <a:r>
              <a:rPr lang="en-US" b="1" dirty="0"/>
              <a:t>will</a:t>
            </a:r>
            <a:r>
              <a:rPr lang="en-US" b="0" dirty="0"/>
              <a:t> disrupt the health IT environment</a:t>
            </a:r>
          </a:p>
          <a:p>
            <a:pPr lvl="1"/>
            <a:r>
              <a:rPr lang="en-US" dirty="0"/>
              <a:t>Strong</a:t>
            </a:r>
            <a:r>
              <a:rPr lang="en-US" baseline="0" dirty="0"/>
              <a:t> interest from regulators (e.g. ONC)</a:t>
            </a:r>
          </a:p>
          <a:p>
            <a:pPr lvl="1"/>
            <a:r>
              <a:rPr lang="en-US" baseline="0" dirty="0"/>
              <a:t>Strong interest from major vendors</a:t>
            </a:r>
          </a:p>
          <a:p>
            <a:pPr lvl="1"/>
            <a:r>
              <a:rPr lang="en-US" baseline="0" dirty="0"/>
              <a:t>Hitting at all points in the market chain</a:t>
            </a:r>
          </a:p>
          <a:p>
            <a:pPr lvl="0"/>
            <a:r>
              <a:rPr lang="en-US" dirty="0"/>
              <a:t>Plan what you could do, decide conditions for entry</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94</a:t>
            </a:fld>
            <a:endParaRPr lang="en-CA" dirty="0"/>
          </a:p>
        </p:txBody>
      </p:sp>
    </p:spTree>
    <p:extLst>
      <p:ext uri="{BB962C8B-B14F-4D97-AF65-F5344CB8AC3E}">
        <p14:creationId xmlns:p14="http://schemas.microsoft.com/office/powerpoint/2010/main" val="3719154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a:t>
            </a:fld>
            <a:endParaRPr lang="en-CA" dirty="0"/>
          </a:p>
        </p:txBody>
      </p:sp>
    </p:spTree>
    <p:extLst>
      <p:ext uri="{BB962C8B-B14F-4D97-AF65-F5344CB8AC3E}">
        <p14:creationId xmlns:p14="http://schemas.microsoft.com/office/powerpoint/2010/main" val="2406371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a:t>
            </a:fld>
            <a:endParaRPr lang="en-CA" dirty="0"/>
          </a:p>
        </p:txBody>
      </p:sp>
    </p:spTree>
    <p:extLst>
      <p:ext uri="{BB962C8B-B14F-4D97-AF65-F5344CB8AC3E}">
        <p14:creationId xmlns:p14="http://schemas.microsoft.com/office/powerpoint/2010/main" val="1656205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There are flaws in what exists</a:t>
            </a:r>
          </a:p>
          <a:p>
            <a:pPr lvl="0"/>
            <a:r>
              <a:rPr lang="en-US" dirty="0"/>
              <a:t>There are new use-cases not being met</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16</a:t>
            </a:fld>
            <a:endParaRPr lang="en-CA" dirty="0"/>
          </a:p>
        </p:txBody>
      </p:sp>
    </p:spTree>
    <p:extLst>
      <p:ext uri="{BB962C8B-B14F-4D97-AF65-F5344CB8AC3E}">
        <p14:creationId xmlns:p14="http://schemas.microsoft.com/office/powerpoint/2010/main" val="2385515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itchFamily="34" charset="0"/>
              <a:ea typeface="MS PGothic" pitchFamily="34" charset="-128"/>
            </a:endParaRPr>
          </a:p>
        </p:txBody>
      </p:sp>
      <p:sp>
        <p:nvSpPr>
          <p:cNvPr id="532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374E42ED-D1B6-4B27-893F-B8F0E1D2D78E}" type="slidenum">
              <a:rPr lang="en-US" altLang="en-US" smtClean="0">
                <a:latin typeface="Calibri" pitchFamily="34" charset="0"/>
              </a:rPr>
              <a:pPr eaLnBrk="1" hangingPunct="1"/>
              <a:t>19</a:t>
            </a:fld>
            <a:endParaRPr lang="en-US" altLang="en-US" dirty="0">
              <a:latin typeface="Calibri" pitchFamily="34" charset="0"/>
            </a:endParaRPr>
          </a:p>
        </p:txBody>
      </p:sp>
    </p:spTree>
    <p:extLst>
      <p:ext uri="{BB962C8B-B14F-4D97-AF65-F5344CB8AC3E}">
        <p14:creationId xmlns:p14="http://schemas.microsoft.com/office/powerpoint/2010/main" val="827276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1309389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a:t>Click to edit Master subtitle style</a:t>
            </a:r>
          </a:p>
        </p:txBody>
      </p:sp>
    </p:spTree>
    <p:extLst>
      <p:ext uri="{BB962C8B-B14F-4D97-AF65-F5344CB8AC3E}">
        <p14:creationId xmlns:p14="http://schemas.microsoft.com/office/powerpoint/2010/main" val="112462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0357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a:t>Click to edit Master title style</a:t>
            </a:r>
          </a:p>
        </p:txBody>
      </p:sp>
      <p:sp>
        <p:nvSpPr>
          <p:cNvPr id="3" name="Content Placeholder 2"/>
          <p:cNvSpPr>
            <a:spLocks noGrp="1"/>
          </p:cNvSpPr>
          <p:nvPr>
            <p:ph idx="1"/>
          </p:nvPr>
        </p:nvSpPr>
        <p:spPr>
          <a:xfrm>
            <a:off x="381000" y="1828800"/>
            <a:ext cx="8382000" cy="46245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a:t>Click to edit Master subtitle style</a:t>
            </a:r>
          </a:p>
        </p:txBody>
      </p:sp>
    </p:spTree>
    <p:extLst>
      <p:ext uri="{BB962C8B-B14F-4D97-AF65-F5344CB8AC3E}">
        <p14:creationId xmlns:p14="http://schemas.microsoft.com/office/powerpoint/2010/main" val="1232765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222189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dirty="0"/>
          </a:p>
        </p:txBody>
      </p:sp>
      <p:sp>
        <p:nvSpPr>
          <p:cNvPr id="1030" name="Rectangle 7"/>
          <p:cNvSpPr>
            <a:spLocks noGrp="1" noChangeArrowheads="1"/>
          </p:cNvSpPr>
          <p:nvPr>
            <p:ph type="body" idx="1"/>
          </p:nvPr>
        </p:nvSpPr>
        <p:spPr bwMode="auto">
          <a:xfrm>
            <a:off x="381000" y="1828800"/>
            <a:ext cx="8382000" cy="46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1" name="Rectangle 13"/>
          <p:cNvSpPr>
            <a:spLocks noChangeArrowheads="1"/>
          </p:cNvSpPr>
          <p:nvPr/>
        </p:nvSpPr>
        <p:spPr bwMode="auto">
          <a:xfrm>
            <a:off x="-5516" y="6643688"/>
            <a:ext cx="9144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800" b="1" dirty="0"/>
              <a:t>© 2017 HL7 ® Int’l. Licensed</a:t>
            </a:r>
            <a:r>
              <a:rPr lang="en-US" sz="800" b="1" baseline="0" dirty="0"/>
              <a:t> under Creative Commons</a:t>
            </a:r>
            <a:r>
              <a:rPr lang="en-US" sz="800" b="1" dirty="0"/>
              <a:t>. HL7, Health Level Seven, FHIR &amp; flame logo are registered trademarks of Health Level Seven International. Reg. U.S. TM Office.</a:t>
            </a:r>
          </a:p>
        </p:txBody>
      </p:sp>
      <p:pic>
        <p:nvPicPr>
          <p:cNvPr id="1032" name="Picture 14" descr="HL7 International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74038" y="579120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rotWithShape="1">
          <a:blip r:embed="rId14" cstate="print">
            <a:extLst>
              <a:ext uri="{28A0092B-C50C-407E-A947-70E740481C1C}">
                <a14:useLocalDpi xmlns:a14="http://schemas.microsoft.com/office/drawing/2010/main" val="0"/>
              </a:ext>
            </a:extLst>
          </a:blip>
          <a:srcRect l="27071" t="19101" r="26890" b="29814"/>
          <a:stretch/>
        </p:blipFill>
        <p:spPr>
          <a:xfrm>
            <a:off x="6853009" y="260648"/>
            <a:ext cx="2034746" cy="1252151"/>
          </a:xfrm>
          <a:prstGeom prst="rect">
            <a:avLst/>
          </a:prstGeom>
        </p:spPr>
      </p:pic>
      <p:sp>
        <p:nvSpPr>
          <p:cNvPr id="10" name="TextBox 9"/>
          <p:cNvSpPr txBox="1"/>
          <p:nvPr userDrawn="1"/>
        </p:nvSpPr>
        <p:spPr>
          <a:xfrm>
            <a:off x="8670974" y="759222"/>
            <a:ext cx="288032" cy="276999"/>
          </a:xfrm>
          <a:prstGeom prst="rect">
            <a:avLst/>
          </a:prstGeom>
          <a:noFill/>
        </p:spPr>
        <p:txBody>
          <a:bodyPr wrap="square" rtlCol="0">
            <a:spAutoFit/>
          </a:bodyPr>
          <a:lstStyle/>
          <a:p>
            <a:r>
              <a:rPr lang="en-CA" sz="1200" dirty="0">
                <a:solidFill>
                  <a:srgbClr val="CC3300"/>
                </a:solidFill>
              </a:rPr>
              <a:t>®</a:t>
            </a:r>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668" r:id="rId1"/>
    <p:sldLayoutId id="2147483663" r:id="rId2"/>
    <p:sldLayoutId id="2147483662" r:id="rId3"/>
    <p:sldLayoutId id="2147483664" r:id="rId4"/>
    <p:sldLayoutId id="2147483665" r:id="rId5"/>
    <p:sldLayoutId id="2147483666" r:id="rId6"/>
    <p:sldLayoutId id="2147483667" r:id="rId7"/>
    <p:sldLayoutId id="2147483670" r:id="rId8"/>
    <p:sldLayoutId id="2147483676" r:id="rId9"/>
    <p:sldLayoutId id="2147483678" r:id="rId10"/>
    <p:sldLayoutId id="2147483684" r:id="rId11"/>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hyperlink" Target="mailto:lmckenzie@gevityinc.com"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FHIR/documents/blob/master/presentations/2017-10%20Payors/FHIR%20for%20Executives.pptx" TargetMode="External"/><Relationship Id="rId2" Type="http://schemas.openxmlformats.org/officeDocument/2006/relationships/hyperlink" Target="http://creativecommons.org/licenses/by/3.0/deed.en_GB"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github.com/37signals/highrise-api"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mailto:lmckenzie@gevityinc.com"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9.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1.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hyperlink" Target="mailto:lmckenzie@gevityinc.com"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hyperlink" Target="http://chat.fhir.org/" TargetMode="Externa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commons.wikimedia.org/wiki/File:New_Mobile_CellPhone_Infos.jpg" TargetMode="External"/><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image" Target="../media/image30.png"/><Relationship Id="rId16"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www.pathlms.com/hl7/courses/3152" TargetMode="External"/><Relationship Id="rId2" Type="http://schemas.openxmlformats.org/officeDocument/2006/relationships/hyperlink" Target="http://fhir.furore.com/Education#videos" TargetMode="Externa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iki.hl7.org/index.php?title=FHIR_email_list_subscription_instructions" TargetMode="External"/><Relationship Id="rId1" Type="http://schemas.openxmlformats.org/officeDocument/2006/relationships/slideLayout" Target="../slideLayouts/slideLayout3.xml"/><Relationship Id="rId4" Type="http://schemas.openxmlformats.org/officeDocument/2006/relationships/image" Target="../media/image49.jpeg"/></Relationships>
</file>

<file path=ppt/slides/_rels/slide9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1.jpeg"/><Relationship Id="rId7" Type="http://schemas.openxmlformats.org/officeDocument/2006/relationships/image" Target="../media/image54.png"/><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2.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for Executives &amp; Managers</a:t>
            </a:r>
          </a:p>
        </p:txBody>
      </p:sp>
      <p:sp>
        <p:nvSpPr>
          <p:cNvPr id="3" name="Subtitle 2"/>
          <p:cNvSpPr>
            <a:spLocks noGrp="1"/>
          </p:cNvSpPr>
          <p:nvPr>
            <p:ph type="subTitle" idx="1"/>
          </p:nvPr>
        </p:nvSpPr>
        <p:spPr>
          <a:xfrm>
            <a:off x="1473288" y="4221088"/>
            <a:ext cx="6400800" cy="1338808"/>
          </a:xfrm>
        </p:spPr>
        <p:txBody>
          <a:bodyPr/>
          <a:lstStyle/>
          <a:p>
            <a:r>
              <a:rPr lang="en-US" noProof="0" dirty="0"/>
              <a:t>Lloyd McKenzie</a:t>
            </a:r>
          </a:p>
          <a:p>
            <a:r>
              <a:rPr lang="en-US" dirty="0"/>
              <a:t>Oct.</a:t>
            </a:r>
            <a:r>
              <a:rPr lang="en-US" noProof="0" dirty="0"/>
              <a:t> 10, 2017</a:t>
            </a:r>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Existing healthcare standards and bodies</a:t>
            </a:r>
          </a:p>
        </p:txBody>
      </p:sp>
      <p:sp>
        <p:nvSpPr>
          <p:cNvPr id="5" name="Content Placeholder 4"/>
          <p:cNvSpPr>
            <a:spLocks noGrp="1"/>
          </p:cNvSpPr>
          <p:nvPr>
            <p:ph idx="1"/>
          </p:nvPr>
        </p:nvSpPr>
        <p:spPr/>
        <p:txBody>
          <a:bodyPr/>
          <a:lstStyle/>
          <a:p>
            <a:r>
              <a:rPr lang="en-US" sz="2800" noProof="0" dirty="0"/>
              <a:t>HL7 – v2, v3, CDA</a:t>
            </a:r>
          </a:p>
          <a:p>
            <a:r>
              <a:rPr lang="en-US" sz="2800" noProof="0" dirty="0"/>
              <a:t>OpenEHR</a:t>
            </a:r>
          </a:p>
          <a:p>
            <a:r>
              <a:rPr lang="en-US" sz="2800" noProof="0" dirty="0"/>
              <a:t>CDISC – SDTM, ADAM, define.xml</a:t>
            </a:r>
          </a:p>
          <a:p>
            <a:r>
              <a:rPr lang="en-US" sz="2800" noProof="0" dirty="0"/>
              <a:t>X12</a:t>
            </a:r>
          </a:p>
          <a:p>
            <a:r>
              <a:rPr lang="en-US" sz="2800" noProof="0" dirty="0"/>
              <a:t>CTS</a:t>
            </a:r>
          </a:p>
          <a:p>
            <a:r>
              <a:rPr lang="en-US" sz="2800" noProof="0" dirty="0"/>
              <a:t>ISO – 11179, 21090, etc.</a:t>
            </a:r>
          </a:p>
          <a:p>
            <a:r>
              <a:rPr lang="en-US" sz="2800" noProof="0" dirty="0"/>
              <a:t>DICOM</a:t>
            </a:r>
          </a:p>
          <a:p>
            <a:r>
              <a:rPr lang="en-US" sz="2800" noProof="0" dirty="0"/>
              <a:t>W3C – Xforms, XSD</a:t>
            </a:r>
          </a:p>
          <a:p>
            <a:r>
              <a:rPr lang="en-US" sz="2800" noProof="0" dirty="0"/>
              <a:t>Many others</a:t>
            </a:r>
          </a:p>
        </p:txBody>
      </p:sp>
      <p:sp>
        <p:nvSpPr>
          <p:cNvPr id="2" name="Slide Number Placeholder 1"/>
          <p:cNvSpPr>
            <a:spLocks noGrp="1"/>
          </p:cNvSpPr>
          <p:nvPr>
            <p:ph type="sldNum" sz="quarter" idx="4"/>
          </p:nvPr>
        </p:nvSpPr>
        <p:spPr/>
        <p:txBody>
          <a:bodyPr/>
          <a:lstStyle/>
          <a:p>
            <a:fld id="{5CC3E5C4-3E2B-40F1-9F2B-C46CEB0C88DF}" type="slidenum">
              <a:rPr lang="en-CA" smtClean="0"/>
              <a:pPr/>
              <a:t>10</a:t>
            </a:fld>
            <a:endParaRPr lang="en-CA" dirty="0"/>
          </a:p>
        </p:txBody>
      </p:sp>
      <p:sp>
        <p:nvSpPr>
          <p:cNvPr id="6" name="TextBox 5"/>
          <p:cNvSpPr txBox="1"/>
          <p:nvPr/>
        </p:nvSpPr>
        <p:spPr>
          <a:xfrm>
            <a:off x="1331640" y="3412499"/>
            <a:ext cx="6571030" cy="646331"/>
          </a:xfrm>
          <a:prstGeom prst="rect">
            <a:avLst/>
          </a:prstGeom>
          <a:solidFill>
            <a:schemeClr val="bg1"/>
          </a:solidFill>
        </p:spPr>
        <p:txBody>
          <a:bodyPr wrap="none" rtlCol="0">
            <a:spAutoFit/>
          </a:bodyPr>
          <a:lstStyle/>
          <a:p>
            <a:r>
              <a:rPr lang="en-US" sz="3600" b="1" dirty="0">
                <a:solidFill>
                  <a:srgbClr val="C00000"/>
                </a:solidFill>
              </a:rPr>
              <a:t>Do we really need one more?</a:t>
            </a:r>
            <a:endParaRPr lang="en-CA" sz="3600" b="1" dirty="0">
              <a:solidFill>
                <a:srgbClr val="C00000"/>
              </a:solidFill>
            </a:endParaRPr>
          </a:p>
        </p:txBody>
      </p:sp>
    </p:spTree>
    <p:extLst>
      <p:ext uri="{BB962C8B-B14F-4D97-AF65-F5344CB8AC3E}">
        <p14:creationId xmlns:p14="http://schemas.microsoft.com/office/powerpoint/2010/main" val="190396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Questions?</a:t>
            </a:r>
          </a:p>
        </p:txBody>
      </p:sp>
      <p:sp>
        <p:nvSpPr>
          <p:cNvPr id="3" name="Content Placeholder 2"/>
          <p:cNvSpPr>
            <a:spLocks noGrp="1"/>
          </p:cNvSpPr>
          <p:nvPr>
            <p:ph idx="1"/>
          </p:nvPr>
        </p:nvSpPr>
        <p:spPr/>
        <p:txBody>
          <a:bodyPr/>
          <a:lstStyle/>
          <a:p>
            <a:pPr>
              <a:buNone/>
            </a:pPr>
            <a:r>
              <a:rPr lang="en-US" sz="2800" noProof="0" dirty="0">
                <a:hlinkClick r:id="rId2"/>
              </a:rPr>
              <a:t>http://hl7.org/fhir</a:t>
            </a:r>
            <a:r>
              <a:rPr lang="en-US" sz="2800" noProof="0" dirty="0"/>
              <a:t>	    	   </a:t>
            </a:r>
            <a:r>
              <a:rPr lang="en-US" sz="2800" noProof="0" dirty="0">
                <a:hlinkClick r:id="rId3"/>
              </a:rPr>
              <a:t>lmckenzie@gevityinc.com</a:t>
            </a:r>
            <a:r>
              <a:rPr lang="en-US" sz="2800" noProof="0" dirty="0"/>
              <a:t> </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100</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6876256" y="260647"/>
            <a:ext cx="2034746" cy="1252151"/>
          </a:xfrm>
          <a:prstGeom prst="rect">
            <a:avLst/>
          </a:prstGeom>
        </p:spPr>
      </p:pic>
      <p:pic>
        <p:nvPicPr>
          <p:cNvPr id="19458" name="Picture 2" descr="C:\Users\office\AppData\Local\Microsoft\Windows\Temporary Internet Files\Content.IE5\2B0EXTZ8\MC90043151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3888" y="31115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883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Need</a:t>
            </a:r>
          </a:p>
        </p:txBody>
      </p:sp>
      <p:sp>
        <p:nvSpPr>
          <p:cNvPr id="3" name="Content Placeholder 2"/>
          <p:cNvSpPr>
            <a:spLocks noGrp="1"/>
          </p:cNvSpPr>
          <p:nvPr>
            <p:ph idx="1"/>
          </p:nvPr>
        </p:nvSpPr>
        <p:spPr/>
        <p:txBody>
          <a:bodyPr/>
          <a:lstStyle/>
          <a:p>
            <a:r>
              <a:rPr lang="en-US" noProof="0" dirty="0"/>
              <a:t>Has been a need to share healthcare information electronically for a long time</a:t>
            </a:r>
          </a:p>
          <a:p>
            <a:pPr lvl="1"/>
            <a:r>
              <a:rPr lang="en-US" noProof="0" dirty="0"/>
              <a:t>HL7 v2 is over 30 years old</a:t>
            </a:r>
          </a:p>
          <a:p>
            <a:r>
              <a:rPr lang="en-US" noProof="0" dirty="0"/>
              <a:t>Increasing pressure to broaden scope of sharing</a:t>
            </a:r>
          </a:p>
          <a:p>
            <a:pPr lvl="1"/>
            <a:r>
              <a:rPr lang="en-US" noProof="0" dirty="0"/>
              <a:t>Across organizations, disciplines, even borders</a:t>
            </a:r>
          </a:p>
          <a:p>
            <a:pPr lvl="1"/>
            <a:r>
              <a:rPr lang="en-US" noProof="0" dirty="0"/>
              <a:t>Mobile &amp; cloud-based applications</a:t>
            </a:r>
          </a:p>
          <a:p>
            <a:pPr lvl="1"/>
            <a:r>
              <a:rPr lang="en-US" noProof="0" dirty="0"/>
              <a:t>Faster – integration in days or weeks, not months or years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Tree>
    <p:extLst>
      <p:ext uri="{BB962C8B-B14F-4D97-AF65-F5344CB8AC3E}">
        <p14:creationId xmlns:p14="http://schemas.microsoft.com/office/powerpoint/2010/main" val="1197288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v2</a:t>
            </a:r>
          </a:p>
        </p:txBody>
      </p:sp>
      <p:sp>
        <p:nvSpPr>
          <p:cNvPr id="3" name="Content Placeholder 2"/>
          <p:cNvSpPr>
            <a:spLocks noGrp="1"/>
          </p:cNvSpPr>
          <p:nvPr>
            <p:ph idx="1"/>
          </p:nvPr>
        </p:nvSpPr>
        <p:spPr/>
        <p:txBody>
          <a:bodyPr/>
          <a:lstStyle/>
          <a:p>
            <a:r>
              <a:rPr lang="en-US" noProof="0" dirty="0"/>
              <a:t>Works relatively well within institutions</a:t>
            </a:r>
          </a:p>
          <a:p>
            <a:r>
              <a:rPr lang="en-US" noProof="0" dirty="0"/>
              <a:t>But</a:t>
            </a:r>
          </a:p>
          <a:p>
            <a:pPr lvl="1"/>
            <a:r>
              <a:rPr lang="en-US" noProof="0" dirty="0"/>
              <a:t>Legacy, custom syntax (learning curve, tools)</a:t>
            </a:r>
          </a:p>
          <a:p>
            <a:pPr lvl="1"/>
            <a:r>
              <a:rPr lang="en-US" noProof="0" dirty="0"/>
              <a:t>Messaging design limits architectures</a:t>
            </a:r>
          </a:p>
          <a:p>
            <a:pPr lvl="1"/>
            <a:r>
              <a:rPr lang="en-US" noProof="0" dirty="0"/>
              <a:t>Doesn’t scale well across organization boundaries</a:t>
            </a:r>
          </a:p>
          <a:p>
            <a:pPr lvl="1"/>
            <a:r>
              <a:rPr lang="en-US" noProof="0" dirty="0"/>
              <a:t>Security/privacy infrastructure is minimal</a:t>
            </a:r>
          </a:p>
          <a:p>
            <a:pPr lvl="1"/>
            <a:r>
              <a:rPr lang="en-US" noProof="0" dirty="0"/>
              <a:t>A potpourri of segments and fields with no means to distinguish the common from edge case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spTree>
    <p:extLst>
      <p:ext uri="{BB962C8B-B14F-4D97-AF65-F5344CB8AC3E}">
        <p14:creationId xmlns:p14="http://schemas.microsoft.com/office/powerpoint/2010/main" val="1641813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v3</a:t>
            </a:r>
          </a:p>
        </p:txBody>
      </p:sp>
      <p:sp>
        <p:nvSpPr>
          <p:cNvPr id="3" name="Content Placeholder 2"/>
          <p:cNvSpPr>
            <a:spLocks noGrp="1"/>
          </p:cNvSpPr>
          <p:nvPr>
            <p:ph idx="1"/>
          </p:nvPr>
        </p:nvSpPr>
        <p:spPr/>
        <p:txBody>
          <a:bodyPr/>
          <a:lstStyle/>
          <a:p>
            <a:r>
              <a:rPr lang="en-US" noProof="0" dirty="0"/>
              <a:t>Newer technology and semi-robust reference model, but</a:t>
            </a:r>
          </a:p>
          <a:p>
            <a:pPr lvl="1"/>
            <a:r>
              <a:rPr lang="en-US" noProof="0" dirty="0"/>
              <a:t>Steep learning curve</a:t>
            </a:r>
          </a:p>
          <a:p>
            <a:pPr lvl="2"/>
            <a:r>
              <a:rPr lang="en-US" noProof="0" dirty="0"/>
              <a:t>Primary implementations by those with $$$$s</a:t>
            </a:r>
          </a:p>
          <a:p>
            <a:pPr lvl="1"/>
            <a:r>
              <a:rPr lang="en-US" noProof="0" dirty="0"/>
              <a:t>No inter-version wire compatibility</a:t>
            </a:r>
          </a:p>
          <a:p>
            <a:pPr lvl="1"/>
            <a:r>
              <a:rPr lang="en-US" noProof="0" dirty="0"/>
              <a:t>International specifications are too abstract, regional implementations don’t interoperate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13</a:t>
            </a:fld>
            <a:endParaRPr lang="en-CA" dirty="0"/>
          </a:p>
        </p:txBody>
      </p:sp>
    </p:spTree>
    <p:extLst>
      <p:ext uri="{BB962C8B-B14F-4D97-AF65-F5344CB8AC3E}">
        <p14:creationId xmlns:p14="http://schemas.microsoft.com/office/powerpoint/2010/main" val="2359892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CDA</a:t>
            </a:r>
          </a:p>
        </p:txBody>
      </p:sp>
      <p:sp>
        <p:nvSpPr>
          <p:cNvPr id="3" name="Content Placeholder 2"/>
          <p:cNvSpPr>
            <a:spLocks noGrp="1"/>
          </p:cNvSpPr>
          <p:nvPr>
            <p:ph idx="1"/>
          </p:nvPr>
        </p:nvSpPr>
        <p:spPr/>
        <p:txBody>
          <a:bodyPr/>
          <a:lstStyle/>
          <a:p>
            <a:r>
              <a:rPr lang="en-US" noProof="0" dirty="0"/>
              <a:t>Broad implementation, human-to-human interoperability, but:</a:t>
            </a:r>
          </a:p>
          <a:p>
            <a:pPr lvl="1"/>
            <a:r>
              <a:rPr lang="en-US" noProof="0" dirty="0"/>
              <a:t>Still a very steep learning curve</a:t>
            </a:r>
          </a:p>
          <a:p>
            <a:pPr lvl="1"/>
            <a:r>
              <a:rPr lang="en-US" noProof="0" dirty="0"/>
              <a:t>Interoperability beyond a human-to-human level is still a challenge, even with templates</a:t>
            </a:r>
          </a:p>
          <a:p>
            <a:pPr lvl="1"/>
            <a:r>
              <a:rPr lang="en-US" noProof="0" dirty="0"/>
              <a:t>Document architecture doesn’t fit all problems</a:t>
            </a:r>
          </a:p>
          <a:p>
            <a:pPr lvl="1"/>
            <a:r>
              <a:rPr lang="en-US" noProof="0" dirty="0"/>
              <a:t>Still a diversity of implementations</a:t>
            </a:r>
          </a:p>
          <a:p>
            <a:pPr lvl="1"/>
            <a:r>
              <a:rPr lang="en-US" noProof="0" dirty="0"/>
              <a:t>Extensibility is difficult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14</a:t>
            </a:fld>
            <a:endParaRPr lang="en-CA" dirty="0"/>
          </a:p>
        </p:txBody>
      </p:sp>
    </p:spTree>
    <p:extLst>
      <p:ext uri="{BB962C8B-B14F-4D97-AF65-F5344CB8AC3E}">
        <p14:creationId xmlns:p14="http://schemas.microsoft.com/office/powerpoint/2010/main" val="1022666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Where we’ve gotten</a:t>
            </a:r>
          </a:p>
        </p:txBody>
      </p:sp>
      <p:sp>
        <p:nvSpPr>
          <p:cNvPr id="3" name="Content Placeholder 2"/>
          <p:cNvSpPr>
            <a:spLocks noGrp="1"/>
          </p:cNvSpPr>
          <p:nvPr>
            <p:ph idx="1"/>
          </p:nvPr>
        </p:nvSpPr>
        <p:spPr/>
        <p:txBody>
          <a:bodyPr/>
          <a:lstStyle/>
          <a:p>
            <a:r>
              <a:rPr lang="en-CA" dirty="0"/>
              <a:t>v2, v3 and CDA have produced “bigger” silos</a:t>
            </a:r>
          </a:p>
          <a:p>
            <a:pPr lvl="1"/>
            <a:r>
              <a:rPr lang="en-CA" dirty="0"/>
              <a:t>Different IGs / implementations create barriers</a:t>
            </a:r>
          </a:p>
          <a:p>
            <a:pPr lvl="1"/>
            <a:r>
              <a:rPr lang="en-CA" dirty="0"/>
              <a:t>Interoperating still requires painful mapping &amp; transformation exercises.</a:t>
            </a:r>
          </a:p>
          <a:p>
            <a:pPr lvl="1"/>
            <a:r>
              <a:rPr lang="en-CA" dirty="0"/>
              <a:t>Low discoverability – lots of technical discussions needed before data can flow</a:t>
            </a:r>
          </a:p>
          <a:p>
            <a:r>
              <a:rPr lang="en-CA" dirty="0"/>
              <a:t>Silos are inevitable – differing requirements</a:t>
            </a:r>
          </a:p>
          <a:p>
            <a:pPr lvl="1"/>
            <a:r>
              <a:rPr lang="en-CA" dirty="0"/>
              <a:t>But need to lower the barriers and reduce time </a:t>
            </a:r>
            <a:br>
              <a:rPr lang="en-CA" dirty="0"/>
            </a:br>
            <a:r>
              <a:rPr lang="en-CA" dirty="0"/>
              <a:t>to build connections between them</a:t>
            </a:r>
          </a:p>
        </p:txBody>
      </p:sp>
      <p:sp>
        <p:nvSpPr>
          <p:cNvPr id="4" name="Slide Number Placeholder 3"/>
          <p:cNvSpPr>
            <a:spLocks noGrp="1"/>
          </p:cNvSpPr>
          <p:nvPr>
            <p:ph type="sldNum" sz="quarter" idx="4"/>
          </p:nvPr>
        </p:nvSpPr>
        <p:spPr/>
        <p:txBody>
          <a:bodyPr/>
          <a:lstStyle/>
          <a:p>
            <a:fld id="{5CC3E5C4-3E2B-40F1-9F2B-C46CEB0C88DF}" type="slidenum">
              <a:rPr lang="en-CA" smtClean="0"/>
              <a:pPr/>
              <a:t>15</a:t>
            </a:fld>
            <a:endParaRPr lang="en-CA" dirty="0"/>
          </a:p>
        </p:txBody>
      </p:sp>
    </p:spTree>
    <p:extLst>
      <p:ext uri="{BB962C8B-B14F-4D97-AF65-F5344CB8AC3E}">
        <p14:creationId xmlns:p14="http://schemas.microsoft.com/office/powerpoint/2010/main" val="983982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noProof="0" dirty="0"/>
              <a:t>So I should drop everything and use FHIR?</a:t>
            </a:r>
          </a:p>
        </p:txBody>
      </p:sp>
      <p:sp>
        <p:nvSpPr>
          <p:cNvPr id="3" name="Content Placeholder 2"/>
          <p:cNvSpPr>
            <a:spLocks noGrp="1"/>
          </p:cNvSpPr>
          <p:nvPr>
            <p:ph idx="1"/>
          </p:nvPr>
        </p:nvSpPr>
        <p:spPr/>
        <p:txBody>
          <a:bodyPr/>
          <a:lstStyle/>
          <a:p>
            <a:r>
              <a:rPr lang="en-US" noProof="0" dirty="0"/>
              <a:t>Tossing functioning systems the instant a promising newcomer appears is </a:t>
            </a:r>
            <a:r>
              <a:rPr lang="en-US" b="1" noProof="0" dirty="0"/>
              <a:t>not</a:t>
            </a:r>
            <a:r>
              <a:rPr lang="en-US" noProof="0" dirty="0"/>
              <a:t> generally a wise strategy</a:t>
            </a:r>
          </a:p>
          <a:p>
            <a:r>
              <a:rPr lang="en-US" noProof="0" dirty="0"/>
              <a:t>There’s room for something better</a:t>
            </a:r>
          </a:p>
          <a:p>
            <a:pPr lvl="1"/>
            <a:r>
              <a:rPr lang="en-US" noProof="0" dirty="0"/>
              <a:t>FHIR tries to fill that gap</a:t>
            </a:r>
          </a:p>
          <a:p>
            <a:pPr lvl="1"/>
            <a:r>
              <a:rPr lang="en-US" noProof="0" dirty="0"/>
              <a:t>Market will decide whether FHIR survives, coexists or replaces other products</a:t>
            </a:r>
          </a:p>
          <a:p>
            <a:r>
              <a:rPr lang="en-US" dirty="0"/>
              <a:t>Effort spent on v2, v3 &amp; CDA can be still be leveraged</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a:t>
            </a:fld>
            <a:endParaRPr lang="en-CA" dirty="0"/>
          </a:p>
        </p:txBody>
      </p:sp>
    </p:spTree>
    <p:extLst>
      <p:ext uri="{BB962C8B-B14F-4D97-AF65-F5344CB8AC3E}">
        <p14:creationId xmlns:p14="http://schemas.microsoft.com/office/powerpoint/2010/main" val="3049922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Problems we face</a:t>
            </a:r>
          </a:p>
        </p:txBody>
      </p:sp>
      <p:sp>
        <p:nvSpPr>
          <p:cNvPr id="3" name="Content Placeholder 2"/>
          <p:cNvSpPr>
            <a:spLocks noGrp="1"/>
          </p:cNvSpPr>
          <p:nvPr>
            <p:ph idx="1"/>
          </p:nvPr>
        </p:nvSpPr>
        <p:spPr/>
        <p:txBody>
          <a:bodyPr/>
          <a:lstStyle/>
          <a:p>
            <a:r>
              <a:rPr lang="en-US" noProof="0" dirty="0"/>
              <a:t>No central authorities</a:t>
            </a:r>
          </a:p>
          <a:p>
            <a:r>
              <a:rPr lang="en-US" noProof="0" dirty="0"/>
              <a:t>Permutation of biological and sociological complexity</a:t>
            </a:r>
          </a:p>
          <a:p>
            <a:r>
              <a:rPr lang="en-US" noProof="0" dirty="0"/>
              <a:t>Fractal use cases</a:t>
            </a:r>
          </a:p>
          <a:p>
            <a:r>
              <a:rPr lang="en-US" noProof="0" dirty="0"/>
              <a:t>Economics favors balkanization</a:t>
            </a:r>
          </a:p>
          <a:p>
            <a:r>
              <a:rPr lang="en-US" noProof="0" dirty="0"/>
              <a:t>Externalizing complexity</a:t>
            </a:r>
          </a:p>
          <a:p>
            <a:r>
              <a:rPr lang="en-US" noProof="0" dirty="0"/>
              <a:t>Much confusion about the problem</a:t>
            </a:r>
          </a:p>
          <a:p>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a:t>
            </a:fld>
            <a:endParaRPr lang="en-CA" dirty="0"/>
          </a:p>
        </p:txBody>
      </p:sp>
    </p:spTree>
    <p:extLst>
      <p:ext uri="{BB962C8B-B14F-4D97-AF65-F5344CB8AC3E}">
        <p14:creationId xmlns:p14="http://schemas.microsoft.com/office/powerpoint/2010/main" val="4229053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noProof="0" dirty="0"/>
              <a:t>Complexity Model</a:t>
            </a:r>
          </a:p>
        </p:txBody>
      </p:sp>
      <p:sp>
        <p:nvSpPr>
          <p:cNvPr id="3" name="Slide Number Placeholder 2"/>
          <p:cNvSpPr>
            <a:spLocks noGrp="1"/>
          </p:cNvSpPr>
          <p:nvPr>
            <p:ph type="sldNum" sz="quarter" idx="4"/>
          </p:nvPr>
        </p:nvSpPr>
        <p:spPr/>
        <p:txBody>
          <a:bodyPr/>
          <a:lstStyle/>
          <a:p>
            <a:fld id="{5CC3E5C4-3E2B-40F1-9F2B-C46CEB0C88DF}" type="slidenum">
              <a:rPr lang="en-CA" smtClean="0"/>
              <a:pPr/>
              <a:t>18</a:t>
            </a:fld>
            <a:endParaRPr lang="en-CA" dirty="0"/>
          </a:p>
        </p:txBody>
      </p:sp>
      <p:cxnSp>
        <p:nvCxnSpPr>
          <p:cNvPr id="5" name="Straight Connector 4"/>
          <p:cNvCxnSpPr/>
          <p:nvPr/>
        </p:nvCxnSpPr>
        <p:spPr>
          <a:xfrm>
            <a:off x="1143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43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459581" y="3586956"/>
            <a:ext cx="2355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Difficulty (log)</a:t>
            </a:r>
          </a:p>
        </p:txBody>
      </p:sp>
      <p:sp>
        <p:nvSpPr>
          <p:cNvPr id="29702" name="TextBox 10"/>
          <p:cNvSpPr txBox="1">
            <a:spLocks noChangeArrowheads="1"/>
          </p:cNvSpPr>
          <p:nvPr/>
        </p:nvSpPr>
        <p:spPr bwMode="auto">
          <a:xfrm>
            <a:off x="2590800" y="6096000"/>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Semantic Depth</a:t>
            </a:r>
          </a:p>
        </p:txBody>
      </p:sp>
      <p:sp>
        <p:nvSpPr>
          <p:cNvPr id="12" name="Oval 11"/>
          <p:cNvSpPr/>
          <p:nvPr/>
        </p:nvSpPr>
        <p:spPr>
          <a:xfrm>
            <a:off x="1295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1600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1905000" y="2438400"/>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3657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6781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Snomed</a:t>
            </a:r>
          </a:p>
        </p:txBody>
      </p:sp>
      <p:cxnSp>
        <p:nvCxnSpPr>
          <p:cNvPr id="18" name="Straight Arrow Connector 17"/>
          <p:cNvCxnSpPr/>
          <p:nvPr/>
        </p:nvCxnSpPr>
        <p:spPr>
          <a:xfrm flipV="1">
            <a:off x="8153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5029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6229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6019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openEHR</a:t>
            </a:r>
          </a:p>
        </p:txBody>
      </p:sp>
      <p:cxnSp>
        <p:nvCxnSpPr>
          <p:cNvPr id="24" name="Straight Arrow Connector 23"/>
          <p:cNvCxnSpPr/>
          <p:nvPr/>
        </p:nvCxnSpPr>
        <p:spPr>
          <a:xfrm>
            <a:off x="6423025" y="4467225"/>
            <a:ext cx="971550" cy="838200"/>
          </a:xfrm>
          <a:prstGeom prst="straightConnector1">
            <a:avLst/>
          </a:prstGeom>
          <a:ln w="571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908800" y="4630738"/>
            <a:ext cx="774700" cy="369887"/>
          </a:xfrm>
          <a:prstGeom prst="rect">
            <a:avLst/>
          </a:prstGeom>
          <a:noFill/>
        </p:spPr>
        <p:txBody>
          <a:bodyPr wrap="none">
            <a:spAutoFit/>
          </a:bodyPr>
          <a:lstStyle/>
          <a:p>
            <a:pPr>
              <a:defRPr/>
            </a:pPr>
            <a:r>
              <a:rPr lang="en-AU" dirty="0">
                <a:solidFill>
                  <a:schemeClr val="bg1">
                    <a:lumMod val="75000"/>
                  </a:schemeClr>
                </a:solidFill>
                <a:latin typeface="Arial" charset="0"/>
                <a:cs typeface="Arial" charset="0"/>
              </a:rPr>
              <a:t>How?</a:t>
            </a:r>
          </a:p>
        </p:txBody>
      </p:sp>
      <p:sp>
        <p:nvSpPr>
          <p:cNvPr id="19" name="Oval 18"/>
          <p:cNvSpPr/>
          <p:nvPr/>
        </p:nvSpPr>
        <p:spPr>
          <a:xfrm>
            <a:off x="685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Tree>
    <p:extLst>
      <p:ext uri="{BB962C8B-B14F-4D97-AF65-F5344CB8AC3E}">
        <p14:creationId xmlns:p14="http://schemas.microsoft.com/office/powerpoint/2010/main" val="1642038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noProof="0" dirty="0">
                <a:effectLst>
                  <a:outerShdw blurRad="38100" dist="38100" dir="2700000" algn="tl">
                    <a:srgbClr val="C0C0C0"/>
                  </a:outerShdw>
                </a:effectLst>
              </a:rPr>
              <a:t>Three Laws of Interoperability</a:t>
            </a:r>
          </a:p>
        </p:txBody>
      </p:sp>
      <p:sp>
        <p:nvSpPr>
          <p:cNvPr id="30723" name="Content Placeholder 2"/>
          <p:cNvSpPr>
            <a:spLocks noGrp="1"/>
          </p:cNvSpPr>
          <p:nvPr>
            <p:ph idx="1"/>
          </p:nvPr>
        </p:nvSpPr>
        <p:spPr/>
        <p:txBody>
          <a:bodyPr/>
          <a:lstStyle/>
          <a:p>
            <a:pPr marL="628650" indent="-514350">
              <a:buFont typeface="Cambria" pitchFamily="18" charset="0"/>
              <a:buAutoNum type="arabicPeriod"/>
            </a:pPr>
            <a:r>
              <a:rPr lang="en-US" altLang="en-US" sz="3200" noProof="0" dirty="0">
                <a:ea typeface="MS PGothic" pitchFamily="34" charset="-128"/>
              </a:rPr>
              <a:t>Interoperability: It’s all about the people</a:t>
            </a:r>
          </a:p>
          <a:p>
            <a:pPr marL="628650" indent="-514350">
              <a:buFont typeface="Cambria" pitchFamily="18" charset="0"/>
              <a:buAutoNum type="arabicPeriod"/>
            </a:pPr>
            <a:endParaRPr lang="en-US" altLang="en-US" sz="3200" noProof="0" dirty="0">
              <a:ea typeface="MS PGothic" pitchFamily="34" charset="-128"/>
            </a:endParaRPr>
          </a:p>
          <a:p>
            <a:pPr marL="628650" indent="-514350">
              <a:buFont typeface="Cambria" pitchFamily="18" charset="0"/>
              <a:buAutoNum type="arabicPeriod"/>
            </a:pPr>
            <a:r>
              <a:rPr lang="en-US" altLang="en-US" sz="3200" noProof="0" dirty="0">
                <a:ea typeface="MS PGothic" pitchFamily="34" charset="-128"/>
              </a:rPr>
              <a:t>You can hide the complexity, or make it worse, but you can’t make it go away</a:t>
            </a:r>
          </a:p>
          <a:p>
            <a:pPr marL="628650" indent="-514350">
              <a:buFont typeface="Cambria" pitchFamily="18" charset="0"/>
              <a:buAutoNum type="arabicPeriod"/>
            </a:pPr>
            <a:endParaRPr lang="en-US" altLang="en-US" sz="3200" noProof="0" dirty="0">
              <a:ea typeface="MS PGothic" pitchFamily="34" charset="-128"/>
            </a:endParaRPr>
          </a:p>
          <a:p>
            <a:pPr marL="628650" indent="-514350">
              <a:buFont typeface="Cambria" pitchFamily="18" charset="0"/>
              <a:buAutoNum type="arabicPeriod"/>
            </a:pPr>
            <a:r>
              <a:rPr lang="en-US" altLang="en-US" sz="3200" noProof="0" dirty="0">
                <a:ea typeface="MS PGothic" pitchFamily="34" charset="-128"/>
              </a:rPr>
              <a:t>Cheap, flexible, and interoperable: </a:t>
            </a:r>
            <a:br>
              <a:rPr lang="en-US" altLang="en-US" sz="3200" noProof="0" dirty="0">
                <a:ea typeface="MS PGothic" pitchFamily="34" charset="-128"/>
              </a:rPr>
            </a:br>
            <a:r>
              <a:rPr lang="en-US" altLang="en-US" sz="3200" noProof="0" dirty="0">
                <a:ea typeface="MS PGothic" pitchFamily="34" charset="-128"/>
              </a:rPr>
              <a:t>pick two</a:t>
            </a:r>
          </a:p>
        </p:txBody>
      </p:sp>
      <p:sp>
        <p:nvSpPr>
          <p:cNvPr id="3" name="Slide Number Placeholder 2"/>
          <p:cNvSpPr>
            <a:spLocks noGrp="1"/>
          </p:cNvSpPr>
          <p:nvPr>
            <p:ph type="sldNum" sz="quarter" idx="4"/>
          </p:nvPr>
        </p:nvSpPr>
        <p:spPr/>
        <p:txBody>
          <a:body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val="256791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This presentation</a:t>
            </a:r>
          </a:p>
        </p:txBody>
      </p:sp>
      <p:sp>
        <p:nvSpPr>
          <p:cNvPr id="4" name="Content Placeholder 3"/>
          <p:cNvSpPr>
            <a:spLocks noGrp="1"/>
          </p:cNvSpPr>
          <p:nvPr>
            <p:ph idx="1"/>
          </p:nvPr>
        </p:nvSpPr>
        <p:spPr/>
        <p:txBody>
          <a:bodyPr/>
          <a:lstStyle/>
          <a:p>
            <a:pPr lvl="0"/>
            <a:r>
              <a:rPr lang="en-US" sz="2800" noProof="0" dirty="0"/>
              <a:t>Is licensed for use under the Creative Commons, specifically:</a:t>
            </a:r>
          </a:p>
          <a:p>
            <a:pPr lvl="1"/>
            <a:r>
              <a:rPr lang="en-US" sz="2400" u="sng" noProof="0" dirty="0">
                <a:hlinkClick r:id="rId2"/>
              </a:rPr>
              <a:t>Creative Commons Attribution 3.0 Unported License</a:t>
            </a:r>
            <a:endParaRPr lang="en-US" sz="2400" u="sng" noProof="0" dirty="0"/>
          </a:p>
          <a:p>
            <a:pPr lvl="1"/>
            <a:r>
              <a:rPr lang="en-US" sz="2400" noProof="0" dirty="0"/>
              <a:t>(Do with it as you wish, so long as you give</a:t>
            </a:r>
            <a:br>
              <a:rPr lang="en-US" sz="2400" noProof="0" dirty="0"/>
            </a:br>
            <a:r>
              <a:rPr lang="en-US" sz="2400" noProof="0" dirty="0"/>
              <a:t> credit)</a:t>
            </a:r>
          </a:p>
          <a:p>
            <a:r>
              <a:rPr lang="en-US" sz="2800" dirty="0"/>
              <a:t>Can be downloaded here:</a:t>
            </a:r>
          </a:p>
          <a:p>
            <a:pPr lvl="1"/>
            <a:r>
              <a:rPr lang="en-CA" sz="2400" dirty="0">
                <a:hlinkClick r:id="rId3"/>
              </a:rPr>
              <a:t>https://github.com/FHIR/documents/blob/master/presentations/</a:t>
            </a:r>
            <a:r>
              <a:rPr lang="en-US" sz="2400">
                <a:hlinkClick r:id="rId3"/>
              </a:rPr>
              <a:t>2017-10%20Payors</a:t>
            </a:r>
            <a:r>
              <a:rPr lang="en-US" sz="2400" dirty="0">
                <a:hlinkClick r:id="rId3"/>
              </a:rPr>
              <a:t>/FHIR%20for%20Executives.pptx</a:t>
            </a:r>
            <a:endParaRPr lang="en-US" sz="2400" dirty="0"/>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43808" y="2348880"/>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938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Platform for Interoperability</a:t>
            </a:r>
          </a:p>
        </p:txBody>
      </p:sp>
      <p:sp>
        <p:nvSpPr>
          <p:cNvPr id="3" name="Content Placeholder 2"/>
          <p:cNvSpPr>
            <a:spLocks noGrp="1"/>
          </p:cNvSpPr>
          <p:nvPr>
            <p:ph idx="1"/>
          </p:nvPr>
        </p:nvSpPr>
        <p:spPr/>
        <p:txBody>
          <a:bodyPr/>
          <a:lstStyle/>
          <a:p>
            <a:r>
              <a:rPr lang="en-US" noProof="0" dirty="0"/>
              <a:t>Build capability for all systems</a:t>
            </a:r>
          </a:p>
          <a:p>
            <a:r>
              <a:rPr lang="en-US" noProof="0" dirty="0"/>
              <a:t>Only fix behavior </a:t>
            </a:r>
          </a:p>
          <a:p>
            <a:pPr lvl="1"/>
            <a:r>
              <a:rPr lang="en-US" noProof="0" dirty="0"/>
              <a:t>When everyone agrees to it </a:t>
            </a:r>
          </a:p>
          <a:p>
            <a:pPr lvl="1"/>
            <a:r>
              <a:rPr lang="en-US" noProof="0" dirty="0"/>
              <a:t>When it creates capability or simplicity</a:t>
            </a:r>
          </a:p>
          <a:p>
            <a:r>
              <a:rPr lang="en-US" noProof="0" dirty="0"/>
              <a:t>Push constraints on behavior to “Implementation Guides”</a:t>
            </a:r>
          </a:p>
          <a:p>
            <a:r>
              <a:rPr lang="en-US" noProof="0" dirty="0"/>
              <a:t>FHIR is loose, but capable</a:t>
            </a:r>
          </a:p>
          <a:p>
            <a:pPr lvl="1"/>
            <a:r>
              <a:rPr lang="en-US" noProof="0" dirty="0"/>
              <a:t>Implementation space will be fractal </a:t>
            </a:r>
            <a:r>
              <a:rPr lang="en-US" noProof="0" dirty="0">
                <a:sym typeface="Wingdings" panose="05000000000000000000" pitchFamily="2" charset="2"/>
              </a:rPr>
              <a:t></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spTree>
    <p:extLst>
      <p:ext uri="{BB962C8B-B14F-4D97-AF65-F5344CB8AC3E}">
        <p14:creationId xmlns:p14="http://schemas.microsoft.com/office/powerpoint/2010/main" val="3253240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What is FHIR?</a:t>
            </a:r>
          </a:p>
        </p:txBody>
      </p:sp>
      <p:sp>
        <p:nvSpPr>
          <p:cNvPr id="6" name="Text Placeholder 5"/>
          <p:cNvSpPr>
            <a:spLocks noGrp="1"/>
          </p:cNvSpPr>
          <p:nvPr>
            <p:ph type="body" idx="1"/>
          </p:nvPr>
        </p:nvSpPr>
        <p:spPr/>
        <p:txBody>
          <a:bodyPr/>
          <a:lstStyle/>
          <a:p>
            <a:r>
              <a:rPr lang="en-US" noProof="0" dirty="0"/>
              <a:t>And how is it different?</a:t>
            </a:r>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21</a:t>
            </a:fld>
            <a:endParaRPr lang="en-CA" dirty="0"/>
          </a:p>
        </p:txBody>
      </p:sp>
    </p:spTree>
    <p:extLst>
      <p:ext uri="{BB962C8B-B14F-4D97-AF65-F5344CB8AC3E}">
        <p14:creationId xmlns:p14="http://schemas.microsoft.com/office/powerpoint/2010/main" val="1487630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acronym</a:t>
            </a:r>
          </a:p>
        </p:txBody>
      </p:sp>
      <p:sp>
        <p:nvSpPr>
          <p:cNvPr id="3" name="Content Placeholder 2"/>
          <p:cNvSpPr>
            <a:spLocks noGrp="1"/>
          </p:cNvSpPr>
          <p:nvPr>
            <p:ph idx="1"/>
          </p:nvPr>
        </p:nvSpPr>
        <p:spPr/>
        <p:txBody>
          <a:bodyPr/>
          <a:lstStyle/>
          <a:p>
            <a:r>
              <a:rPr lang="en-US" noProof="0" dirty="0"/>
              <a:t>F – Fast (to design &amp; to implement)</a:t>
            </a:r>
          </a:p>
          <a:p>
            <a:pPr lvl="1"/>
            <a:r>
              <a:rPr lang="en-US" noProof="0" dirty="0"/>
              <a:t>Relative – No technology can make integration as fast as we’d like</a:t>
            </a:r>
          </a:p>
          <a:p>
            <a:r>
              <a:rPr lang="en-US" noProof="0" dirty="0"/>
              <a:t>H – Healthcare</a:t>
            </a:r>
          </a:p>
          <a:p>
            <a:pPr lvl="1"/>
            <a:r>
              <a:rPr lang="en-US" noProof="0" dirty="0"/>
              <a:t>That’s why we’re here</a:t>
            </a:r>
          </a:p>
          <a:p>
            <a:r>
              <a:rPr lang="en-US" noProof="0" dirty="0"/>
              <a:t>I – Interoperable</a:t>
            </a:r>
          </a:p>
          <a:p>
            <a:pPr lvl="1"/>
            <a:r>
              <a:rPr lang="en-US" noProof="0" dirty="0"/>
              <a:t>Ditto</a:t>
            </a:r>
          </a:p>
          <a:p>
            <a:r>
              <a:rPr lang="en-US" noProof="0" dirty="0"/>
              <a:t>R – Resources</a:t>
            </a:r>
          </a:p>
          <a:p>
            <a:pPr lvl="1"/>
            <a:r>
              <a:rPr lang="en-US" noProof="0" dirty="0"/>
              <a:t>Building blocks – more on these to follow</a:t>
            </a:r>
          </a:p>
        </p:txBody>
      </p:sp>
      <p:sp>
        <p:nvSpPr>
          <p:cNvPr id="4" name="Slide Number Placeholder 3"/>
          <p:cNvSpPr>
            <a:spLocks noGrp="1"/>
          </p:cNvSpPr>
          <p:nvPr>
            <p:ph type="sldNum" sz="quarter" idx="4"/>
          </p:nvPr>
        </p:nvSpPr>
        <p:spPr/>
        <p:txBody>
          <a:bodyPr/>
          <a:lstStyle/>
          <a:p>
            <a:fld id="{5CC3E5C4-3E2B-40F1-9F2B-C46CEB0C88DF}" type="slidenum">
              <a:rPr lang="en-CA" smtClean="0"/>
              <a:pPr/>
              <a:t>22</a:t>
            </a:fld>
            <a:endParaRPr lang="en-CA" dirty="0"/>
          </a:p>
        </p:txBody>
      </p:sp>
    </p:spTree>
    <p:extLst>
      <p:ext uri="{BB962C8B-B14F-4D97-AF65-F5344CB8AC3E}">
        <p14:creationId xmlns:p14="http://schemas.microsoft.com/office/powerpoint/2010/main" val="368561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Genesis of FHIR</a:t>
            </a:r>
          </a:p>
        </p:txBody>
      </p:sp>
      <p:sp>
        <p:nvSpPr>
          <p:cNvPr id="3" name="Content Placeholder 2"/>
          <p:cNvSpPr>
            <a:spLocks noGrp="1"/>
          </p:cNvSpPr>
          <p:nvPr>
            <p:ph idx="1"/>
          </p:nvPr>
        </p:nvSpPr>
        <p:spPr/>
        <p:txBody>
          <a:bodyPr/>
          <a:lstStyle/>
          <a:p>
            <a:r>
              <a:rPr lang="en-US" noProof="0" dirty="0"/>
              <a:t>What would healthcare exchange look like if we started from scratch using modern approaches?</a:t>
            </a:r>
          </a:p>
          <a:p>
            <a:pPr lvl="1"/>
            <a:r>
              <a:rPr lang="en-US" noProof="0" dirty="0"/>
              <a:t>Web search for success markers led to RESTful based APIs</a:t>
            </a:r>
          </a:p>
          <a:p>
            <a:pPr lvl="1"/>
            <a:r>
              <a:rPr lang="en-US" noProof="0" dirty="0"/>
              <a:t>Exemplar: Highrise (</a:t>
            </a:r>
            <a:r>
              <a:rPr lang="en-US" noProof="0" dirty="0">
                <a:hlinkClick r:id="rId2"/>
              </a:rPr>
              <a:t>https://github.com/37signals/highrise-api</a:t>
            </a:r>
            <a:r>
              <a:rPr lang="en-US" noProof="0" dirty="0"/>
              <a:t>)</a:t>
            </a:r>
          </a:p>
          <a:p>
            <a:r>
              <a:rPr lang="en-US" noProof="0" dirty="0"/>
              <a:t>Drafted a healthcare exchange API based on this approach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spTree>
    <p:extLst>
      <p:ext uri="{BB962C8B-B14F-4D97-AF65-F5344CB8AC3E}">
        <p14:creationId xmlns:p14="http://schemas.microsoft.com/office/powerpoint/2010/main" val="688586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 Key differences</a:t>
            </a:r>
          </a:p>
        </p:txBody>
      </p:sp>
      <p:sp>
        <p:nvSpPr>
          <p:cNvPr id="4" name="Content Placeholder 3"/>
          <p:cNvSpPr>
            <a:spLocks noGrp="1"/>
          </p:cNvSpPr>
          <p:nvPr>
            <p:ph idx="1"/>
          </p:nvPr>
        </p:nvSpPr>
        <p:spPr/>
        <p:txBody>
          <a:bodyPr/>
          <a:lstStyle/>
          <a:p>
            <a:pPr lvl="0"/>
            <a:r>
              <a:rPr lang="en-US" noProof="0" dirty="0"/>
              <a:t>Focus on </a:t>
            </a:r>
            <a:r>
              <a:rPr lang="en-US" b="1" noProof="0" dirty="0"/>
              <a:t>Implementers</a:t>
            </a:r>
          </a:p>
          <a:p>
            <a:pPr lvl="0"/>
            <a:r>
              <a:rPr lang="en-US" noProof="0" dirty="0"/>
              <a:t>Target support for </a:t>
            </a:r>
            <a:r>
              <a:rPr lang="en-US" b="1" noProof="0" dirty="0"/>
              <a:t>common</a:t>
            </a:r>
            <a:r>
              <a:rPr lang="en-US" noProof="0" dirty="0"/>
              <a:t> </a:t>
            </a:r>
            <a:r>
              <a:rPr lang="en-US" b="1" noProof="0" dirty="0"/>
              <a:t>scenarios</a:t>
            </a:r>
          </a:p>
          <a:p>
            <a:r>
              <a:rPr lang="en-US" noProof="0" dirty="0"/>
              <a:t>Leverage cross-industry </a:t>
            </a:r>
            <a:r>
              <a:rPr lang="en-US" b="1" noProof="0" dirty="0"/>
              <a:t>web technologies</a:t>
            </a:r>
          </a:p>
          <a:p>
            <a:r>
              <a:rPr lang="en-US" noProof="0" dirty="0"/>
              <a:t>Require </a:t>
            </a:r>
            <a:r>
              <a:rPr lang="en-US" b="1" noProof="0" dirty="0"/>
              <a:t>human readability</a:t>
            </a:r>
            <a:r>
              <a:rPr lang="en-US" noProof="0" dirty="0"/>
              <a:t> as base level of interoperability</a:t>
            </a:r>
          </a:p>
          <a:p>
            <a:r>
              <a:rPr lang="en-US" noProof="0" dirty="0"/>
              <a:t>Make content </a:t>
            </a:r>
            <a:r>
              <a:rPr lang="en-US" b="1" noProof="0" dirty="0"/>
              <a:t>freely available</a:t>
            </a:r>
          </a:p>
          <a:p>
            <a:r>
              <a:rPr lang="en-US" b="0" noProof="0" dirty="0"/>
              <a:t>Support multiple </a:t>
            </a:r>
            <a:r>
              <a:rPr lang="en-US" b="1" noProof="0" dirty="0"/>
              <a:t>paradigms </a:t>
            </a:r>
            <a:r>
              <a:rPr lang="en-US" b="0" noProof="0" dirty="0"/>
              <a:t>&amp; architectures</a:t>
            </a: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noProof="0" dirty="0">
                <a:solidFill>
                  <a:schemeClr val="tx1"/>
                </a:solidFill>
                <a:effectLst/>
                <a:latin typeface="+mn-lt"/>
                <a:ea typeface="+mn-ea"/>
                <a:cs typeface="+mn-cs"/>
              </a:rPr>
              <a:t>Demonstrate best practice </a:t>
            </a:r>
            <a:r>
              <a:rPr lang="en-US" sz="3100" b="1" noProof="0" dirty="0">
                <a:solidFill>
                  <a:schemeClr val="tx1"/>
                </a:solidFill>
                <a:effectLst/>
                <a:latin typeface="+mn-lt"/>
                <a:ea typeface="+mn-ea"/>
                <a:cs typeface="+mn-cs"/>
              </a:rPr>
              <a:t>governance</a:t>
            </a:r>
            <a:endParaRPr lang="en-US" sz="3100" noProof="0" dirty="0">
              <a:effectLst/>
            </a:endParaRPr>
          </a:p>
        </p:txBody>
      </p:sp>
      <p:sp>
        <p:nvSpPr>
          <p:cNvPr id="3" name="Slide Number Placeholder 2"/>
          <p:cNvSpPr>
            <a:spLocks noGrp="1"/>
          </p:cNvSpPr>
          <p:nvPr>
            <p:ph type="sldNum" sz="quarter" idx="4"/>
          </p:nvPr>
        </p:nvSpPr>
        <p:spPr/>
        <p:txBody>
          <a:bodyPr/>
          <a:lstStyle/>
          <a:p>
            <a:fld id="{5CC3E5C4-3E2B-40F1-9F2B-C46CEB0C88DF}" type="slidenum">
              <a:rPr lang="en-CA" smtClean="0"/>
              <a:pPr/>
              <a:t>24</a:t>
            </a:fld>
            <a:endParaRPr lang="en-CA" dirty="0"/>
          </a:p>
        </p:txBody>
      </p:sp>
    </p:spTree>
    <p:extLst>
      <p:ext uri="{BB962C8B-B14F-4D97-AF65-F5344CB8AC3E}">
        <p14:creationId xmlns:p14="http://schemas.microsoft.com/office/powerpoint/2010/main" val="1763149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Implementer</a:t>
            </a:r>
            <a:r>
              <a:rPr lang="en-US" baseline="0" noProof="0" dirty="0"/>
              <a:t> Focus</a:t>
            </a:r>
            <a:endParaRPr lang="en-US" noProof="0" dirty="0"/>
          </a:p>
        </p:txBody>
      </p:sp>
      <p:sp>
        <p:nvSpPr>
          <p:cNvPr id="3" name="Content Placeholder 2"/>
          <p:cNvSpPr>
            <a:spLocks noGrp="1"/>
          </p:cNvSpPr>
          <p:nvPr>
            <p:ph idx="1"/>
          </p:nvPr>
        </p:nvSpPr>
        <p:spPr/>
        <p:txBody>
          <a:bodyPr/>
          <a:lstStyle/>
          <a:p>
            <a:r>
              <a:rPr lang="en-US" sz="2400" noProof="0" dirty="0"/>
              <a:t>Specification is written for one target</a:t>
            </a:r>
            <a:r>
              <a:rPr lang="en-US" sz="2400" baseline="0" noProof="0" dirty="0"/>
              <a:t> audience: implementers (that’s not just programmers)</a:t>
            </a:r>
          </a:p>
          <a:p>
            <a:pPr lvl="1"/>
            <a:r>
              <a:rPr lang="en-US" sz="2400" noProof="0" dirty="0"/>
              <a:t>Rationale, modeling</a:t>
            </a:r>
            <a:r>
              <a:rPr lang="en-US" sz="2400" baseline="0" noProof="0" dirty="0"/>
              <a:t> approaches, etc. kept elsewhere</a:t>
            </a:r>
          </a:p>
          <a:p>
            <a:pPr lvl="0"/>
            <a:r>
              <a:rPr lang="en-US" sz="2400" noProof="0" dirty="0"/>
              <a:t>Multiple reference implementations from day 1</a:t>
            </a:r>
          </a:p>
          <a:p>
            <a:pPr lvl="0"/>
            <a:r>
              <a:rPr lang="en-US" sz="2400" noProof="0" dirty="0"/>
              <a:t>Publicly available test servers</a:t>
            </a:r>
          </a:p>
          <a:p>
            <a:pPr lvl="0"/>
            <a:r>
              <a:rPr lang="en-US" sz="2400" noProof="0" dirty="0"/>
              <a:t>Starter APIs published with spec</a:t>
            </a:r>
          </a:p>
          <a:p>
            <a:pPr lvl="1"/>
            <a:r>
              <a:rPr lang="en-US" sz="2400" noProof="0" dirty="0"/>
              <a:t>C#, Java, Pascal, Swift, more coming</a:t>
            </a:r>
          </a:p>
          <a:p>
            <a:pPr lvl="0"/>
            <a:r>
              <a:rPr lang="en-US" sz="2400" noProof="0" dirty="0"/>
              <a:t>Connectathons</a:t>
            </a:r>
            <a:r>
              <a:rPr lang="en-US" sz="2400" baseline="0" noProof="0" dirty="0"/>
              <a:t> to verify specification approaches</a:t>
            </a:r>
          </a:p>
          <a:p>
            <a:pPr lvl="0"/>
            <a:r>
              <a:rPr lang="en-US" sz="2400" baseline="0" noProof="0" dirty="0"/>
              <a:t>Instances you can read and understand</a:t>
            </a:r>
            <a:r>
              <a:rPr lang="en-US" sz="2400" noProof="0" dirty="0"/>
              <a:t> </a:t>
            </a:r>
            <a:r>
              <a:rPr lang="en-US" sz="2400" noProof="0" dirty="0">
                <a:sym typeface="Wingdings" pitchFamily="2" charset="2"/>
              </a:rPr>
              <a:t></a:t>
            </a:r>
          </a:p>
          <a:p>
            <a:pPr lvl="0"/>
            <a:r>
              <a:rPr lang="en-US" sz="2400" noProof="0" dirty="0">
                <a:sym typeface="Wingdings" pitchFamily="2" charset="2"/>
              </a:rPr>
              <a:t>Lots of examples (and they’re valid too)</a:t>
            </a:r>
            <a:endParaRPr lang="en-US" sz="2400" baseline="0"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25</a:t>
            </a:fld>
            <a:endParaRPr lang="en-CA" dirty="0"/>
          </a:p>
        </p:txBody>
      </p:sp>
      <p:sp>
        <p:nvSpPr>
          <p:cNvPr id="5" name="Content Placeholder 2"/>
          <p:cNvSpPr txBox="1">
            <a:spLocks/>
          </p:cNvSpPr>
          <p:nvPr/>
        </p:nvSpPr>
        <p:spPr bwMode="auto">
          <a:xfrm>
            <a:off x="7020272" y="3133383"/>
            <a:ext cx="1872208"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spcBef>
                <a:spcPts val="0"/>
              </a:spcBef>
              <a:buFont typeface="Wingdings" pitchFamily="2" charset="2"/>
              <a:buNone/>
            </a:pPr>
            <a:r>
              <a:rPr lang="en-US" sz="700" dirty="0">
                <a:solidFill>
                  <a:srgbClr val="0000FF"/>
                </a:solidFill>
                <a:latin typeface="Consolas"/>
              </a:rPr>
              <a:t>using</a:t>
            </a:r>
            <a:r>
              <a:rPr lang="en-US" sz="700" dirty="0">
                <a:solidFill>
                  <a:prstClr val="black"/>
                </a:solidFill>
                <a:latin typeface="Consolas"/>
              </a:rPr>
              <a:t> HL7.Fhir.Instance.Model;</a:t>
            </a:r>
          </a:p>
          <a:p>
            <a:pPr marL="0" indent="0">
              <a:spcBef>
                <a:spcPts val="0"/>
              </a:spcBef>
              <a:buFont typeface="Wingdings" pitchFamily="2" charset="2"/>
              <a:buNone/>
            </a:pPr>
            <a:r>
              <a:rPr lang="en-US" sz="700" dirty="0">
                <a:solidFill>
                  <a:srgbClr val="0000FF"/>
                </a:solidFill>
                <a:latin typeface="Consolas"/>
              </a:rPr>
              <a:t>using</a:t>
            </a:r>
            <a:r>
              <a:rPr lang="en-US" sz="700" dirty="0">
                <a:solidFill>
                  <a:prstClr val="black"/>
                </a:solidFill>
                <a:latin typeface="Consolas"/>
              </a:rPr>
              <a:t> HL7.Fhir.Instance.Parsers;</a:t>
            </a:r>
          </a:p>
          <a:p>
            <a:pPr marL="0" indent="0">
              <a:spcBef>
                <a:spcPts val="0"/>
              </a:spcBef>
              <a:buFont typeface="Wingdings" pitchFamily="2" charset="2"/>
              <a:buNone/>
            </a:pPr>
            <a:r>
              <a:rPr lang="en-US" sz="700" dirty="0">
                <a:solidFill>
                  <a:srgbClr val="0000FF"/>
                </a:solidFill>
                <a:latin typeface="Consolas"/>
              </a:rPr>
              <a:t>using</a:t>
            </a:r>
            <a:r>
              <a:rPr lang="en-US" sz="700" dirty="0">
                <a:solidFill>
                  <a:prstClr val="black"/>
                </a:solidFill>
                <a:latin typeface="Consolas"/>
              </a:rPr>
              <a:t> HL7.Fhir.Instance.Support;</a:t>
            </a:r>
          </a:p>
          <a:p>
            <a:pPr marL="0" indent="0">
              <a:spcBef>
                <a:spcPts val="0"/>
              </a:spcBef>
              <a:buFont typeface="Wingdings" pitchFamily="2" charset="2"/>
              <a:buNone/>
            </a:pPr>
            <a:endParaRPr lang="en-US" sz="700" noProof="1">
              <a:solidFill>
                <a:srgbClr val="2B91AF"/>
              </a:solidFill>
              <a:latin typeface="Consolas"/>
            </a:endParaRPr>
          </a:p>
          <a:p>
            <a:pPr marL="0" indent="0">
              <a:spcBef>
                <a:spcPts val="0"/>
              </a:spcBef>
              <a:buFont typeface="Wingdings" pitchFamily="2" charset="2"/>
              <a:buNone/>
            </a:pPr>
            <a:r>
              <a:rPr lang="nl-NL" sz="700" noProof="1">
                <a:solidFill>
                  <a:srgbClr val="2B91AF"/>
                </a:solidFill>
                <a:latin typeface="Consolas"/>
              </a:rPr>
              <a:t>XmlReader</a:t>
            </a:r>
            <a:r>
              <a:rPr lang="nl-NL" sz="700" noProof="1">
                <a:solidFill>
                  <a:prstClr val="black"/>
                </a:solidFill>
                <a:latin typeface="Consolas"/>
              </a:rPr>
              <a:t> xr = </a:t>
            </a:r>
            <a:r>
              <a:rPr lang="nl-NL" sz="700" noProof="1">
                <a:solidFill>
                  <a:srgbClr val="2B91AF"/>
                </a:solidFill>
                <a:latin typeface="Consolas"/>
              </a:rPr>
              <a:t>XmlReader</a:t>
            </a:r>
            <a:r>
              <a:rPr lang="nl-NL" sz="700" noProof="1">
                <a:solidFill>
                  <a:prstClr val="black"/>
                </a:solidFill>
                <a:latin typeface="Consolas"/>
              </a:rPr>
              <a:t>.Create(</a:t>
            </a:r>
          </a:p>
          <a:p>
            <a:pPr marL="0" indent="0">
              <a:spcBef>
                <a:spcPts val="0"/>
              </a:spcBef>
              <a:buFont typeface="Wingdings" pitchFamily="2" charset="2"/>
              <a:buNone/>
            </a:pPr>
            <a:r>
              <a:rPr lang="nl-NL" sz="700" noProof="1">
                <a:solidFill>
                  <a:prstClr val="black"/>
                </a:solidFill>
                <a:latin typeface="Consolas"/>
              </a:rPr>
              <a:t>	</a:t>
            </a:r>
            <a:r>
              <a:rPr lang="nl-NL" sz="700" noProof="1">
                <a:solidFill>
                  <a:srgbClr val="0000FF"/>
                </a:solidFill>
                <a:latin typeface="Consolas"/>
              </a:rPr>
              <a:t>new </a:t>
            </a:r>
            <a:r>
              <a:rPr lang="nl-NL" sz="700" noProof="1">
                <a:solidFill>
                  <a:srgbClr val="2B91AF"/>
                </a:solidFill>
                <a:latin typeface="Consolas"/>
              </a:rPr>
              <a:t>StreamRead</a:t>
            </a:r>
            <a:endParaRPr lang="nl-NL" sz="700" noProof="1">
              <a:solidFill>
                <a:prstClr val="black"/>
              </a:solidFill>
              <a:latin typeface="Consolas"/>
            </a:endParaRPr>
          </a:p>
          <a:p>
            <a:pPr marL="0" indent="0">
              <a:spcBef>
                <a:spcPts val="0"/>
              </a:spcBef>
              <a:buFont typeface="Wingdings" pitchFamily="2" charset="2"/>
              <a:buNone/>
            </a:pPr>
            <a:r>
              <a:rPr lang="nl-NL" sz="700" noProof="1">
                <a:solidFill>
                  <a:srgbClr val="2B91AF"/>
                </a:solidFill>
                <a:latin typeface="Consolas"/>
              </a:rPr>
              <a:t>IFhirReader</a:t>
            </a:r>
            <a:r>
              <a:rPr lang="nl-NL" sz="700" noProof="1">
                <a:solidFill>
                  <a:prstClr val="black"/>
                </a:solidFill>
                <a:latin typeface="Consolas"/>
              </a:rPr>
              <a:t> r = </a:t>
            </a:r>
            <a:r>
              <a:rPr lang="nl-NL" sz="700" noProof="1">
                <a:solidFill>
                  <a:srgbClr val="0000FF"/>
                </a:solidFill>
                <a:latin typeface="Consolas"/>
              </a:rPr>
              <a:t>new</a:t>
            </a:r>
            <a:r>
              <a:rPr lang="nl-NL" sz="700" noProof="1">
                <a:solidFill>
                  <a:prstClr val="black"/>
                </a:solidFill>
                <a:latin typeface="Consolas"/>
              </a:rPr>
              <a:t> </a:t>
            </a:r>
            <a:r>
              <a:rPr lang="nl-NL" sz="700" noProof="1">
                <a:solidFill>
                  <a:srgbClr val="2B91AF"/>
                </a:solidFill>
                <a:latin typeface="Consolas"/>
              </a:rPr>
              <a:t>XmlFhirReader</a:t>
            </a:r>
            <a:endParaRPr lang="nl-NL" sz="700" noProof="1">
              <a:solidFill>
                <a:prstClr val="black"/>
              </a:solidFill>
              <a:latin typeface="Consolas"/>
            </a:endParaRPr>
          </a:p>
          <a:p>
            <a:pPr marL="0" indent="0">
              <a:spcBef>
                <a:spcPts val="0"/>
              </a:spcBef>
              <a:buFont typeface="Wingdings" pitchFamily="2" charset="2"/>
              <a:buNone/>
            </a:pPr>
            <a:endParaRPr lang="nl-NL" sz="700" noProof="1">
              <a:solidFill>
                <a:prstClr val="black"/>
              </a:solidFill>
              <a:latin typeface="Consolas"/>
            </a:endParaRPr>
          </a:p>
          <a:p>
            <a:pPr marL="0" indent="0">
              <a:spcBef>
                <a:spcPts val="0"/>
              </a:spcBef>
              <a:buFont typeface="Wingdings" pitchFamily="2" charset="2"/>
              <a:buNone/>
            </a:pPr>
            <a:r>
              <a:rPr lang="en-US" sz="700" noProof="1">
                <a:latin typeface="Consolas"/>
              </a:rPr>
              <a:t>//</a:t>
            </a:r>
            <a:r>
              <a:rPr lang="en-US" sz="700" noProof="1">
                <a:solidFill>
                  <a:srgbClr val="2B91AF"/>
                </a:solidFill>
                <a:latin typeface="Consolas"/>
              </a:rPr>
              <a:t> JsonTextReader</a:t>
            </a:r>
            <a:r>
              <a:rPr lang="en-US" sz="700" noProof="1">
                <a:solidFill>
                  <a:prstClr val="black"/>
                </a:solidFill>
                <a:latin typeface="Consolas"/>
              </a:rPr>
              <a:t> jr = </a:t>
            </a:r>
            <a:r>
              <a:rPr lang="en-US" sz="700" noProof="1">
                <a:solidFill>
                  <a:srgbClr val="0000FF"/>
                </a:solidFill>
                <a:latin typeface="Consolas"/>
              </a:rPr>
              <a:t>new</a:t>
            </a:r>
            <a:r>
              <a:rPr lang="en-US" sz="700" noProof="1">
                <a:solidFill>
                  <a:prstClr val="black"/>
                </a:solidFill>
                <a:latin typeface="Consolas"/>
              </a:rPr>
              <a:t> </a:t>
            </a:r>
            <a:r>
              <a:rPr lang="en-US" sz="700" noProof="1">
                <a:solidFill>
                  <a:srgbClr val="2B91AF"/>
                </a:solidFill>
                <a:latin typeface="Consolas"/>
              </a:rPr>
              <a:t>JsonTe</a:t>
            </a:r>
            <a:endParaRPr lang="en-US" sz="700" noProof="1">
              <a:solidFill>
                <a:prstClr val="black"/>
              </a:solidFill>
              <a:latin typeface="Consolas"/>
            </a:endParaRPr>
          </a:p>
          <a:p>
            <a:pPr marL="0" indent="0">
              <a:spcBef>
                <a:spcPts val="0"/>
              </a:spcBef>
              <a:buFont typeface="Wingdings" pitchFamily="2" charset="2"/>
              <a:buNone/>
            </a:pPr>
            <a:r>
              <a:rPr lang="en-US" sz="700" noProof="1">
                <a:latin typeface="Consolas"/>
              </a:rPr>
              <a:t>//</a:t>
            </a:r>
            <a:r>
              <a:rPr lang="en-US" sz="700" noProof="1">
                <a:solidFill>
                  <a:srgbClr val="2B91AF"/>
                </a:solidFill>
                <a:latin typeface="Consolas"/>
              </a:rPr>
              <a:t> </a:t>
            </a:r>
            <a:r>
              <a:rPr lang="en-US" sz="700" noProof="1">
                <a:solidFill>
                  <a:prstClr val="black"/>
                </a:solidFill>
                <a:latin typeface="Consolas"/>
              </a:rPr>
              <a:t>	</a:t>
            </a:r>
            <a:r>
              <a:rPr lang="en-US" sz="700" noProof="1">
                <a:solidFill>
                  <a:srgbClr val="0000FF"/>
                </a:solidFill>
                <a:latin typeface="Consolas"/>
              </a:rPr>
              <a:t>new</a:t>
            </a:r>
            <a:r>
              <a:rPr lang="en-US" sz="700" noProof="1">
                <a:solidFill>
                  <a:prstClr val="black"/>
                </a:solidFill>
                <a:latin typeface="Consolas"/>
              </a:rPr>
              <a:t> </a:t>
            </a:r>
            <a:r>
              <a:rPr lang="en-US" sz="700" noProof="1">
                <a:solidFill>
                  <a:srgbClr val="2B91AF"/>
                </a:solidFill>
                <a:latin typeface="Consolas"/>
              </a:rPr>
              <a:t>StreamRead</a:t>
            </a:r>
            <a:endParaRPr lang="en-US" sz="700" noProof="1">
              <a:solidFill>
                <a:prstClr val="black"/>
              </a:solidFill>
              <a:latin typeface="Consolas"/>
            </a:endParaRPr>
          </a:p>
          <a:p>
            <a:pPr marL="0" indent="0">
              <a:spcBef>
                <a:spcPts val="0"/>
              </a:spcBef>
              <a:buFont typeface="Wingdings" pitchFamily="2" charset="2"/>
              <a:buNone/>
            </a:pPr>
            <a:r>
              <a:rPr lang="nl-NL" sz="700" noProof="1">
                <a:latin typeface="Consolas"/>
              </a:rPr>
              <a:t>//</a:t>
            </a:r>
            <a:r>
              <a:rPr lang="nl-NL" sz="700" noProof="1">
                <a:solidFill>
                  <a:srgbClr val="2B91AF"/>
                </a:solidFill>
                <a:latin typeface="Consolas"/>
              </a:rPr>
              <a:t> IFhirReader</a:t>
            </a:r>
            <a:r>
              <a:rPr lang="nl-NL" sz="700" noProof="1">
                <a:solidFill>
                  <a:prstClr val="black"/>
                </a:solidFill>
                <a:latin typeface="Consolas"/>
              </a:rPr>
              <a:t> r = </a:t>
            </a:r>
            <a:r>
              <a:rPr lang="nl-NL" sz="700" noProof="1">
                <a:solidFill>
                  <a:srgbClr val="0000FF"/>
                </a:solidFill>
                <a:latin typeface="Consolas"/>
              </a:rPr>
              <a:t>new</a:t>
            </a:r>
            <a:r>
              <a:rPr lang="nl-NL" sz="700" noProof="1">
                <a:solidFill>
                  <a:prstClr val="black"/>
                </a:solidFill>
                <a:latin typeface="Consolas"/>
              </a:rPr>
              <a:t> </a:t>
            </a:r>
            <a:r>
              <a:rPr lang="nl-NL" sz="700" noProof="1">
                <a:solidFill>
                  <a:srgbClr val="2B91AF"/>
                </a:solidFill>
                <a:latin typeface="Consolas"/>
              </a:rPr>
              <a:t>JsonFhirRe</a:t>
            </a:r>
            <a:endParaRPr lang="nl-NL" sz="700" noProof="1">
              <a:solidFill>
                <a:prstClr val="black"/>
              </a:solidFill>
              <a:latin typeface="Consolas"/>
            </a:endParaRPr>
          </a:p>
          <a:p>
            <a:pPr marL="0" indent="0">
              <a:spcBef>
                <a:spcPts val="0"/>
              </a:spcBef>
              <a:buFont typeface="Wingdings" pitchFamily="2" charset="2"/>
              <a:buNone/>
            </a:pPr>
            <a:endParaRPr lang="nl-NL" sz="700" noProof="1">
              <a:solidFill>
                <a:prstClr val="black"/>
              </a:solidFill>
              <a:latin typeface="Consolas"/>
            </a:endParaRPr>
          </a:p>
          <a:p>
            <a:pPr marL="0" indent="0">
              <a:spcBef>
                <a:spcPts val="0"/>
              </a:spcBef>
              <a:buFont typeface="Wingdings" pitchFamily="2" charset="2"/>
              <a:buNone/>
            </a:pPr>
            <a:r>
              <a:rPr lang="nl-NL" sz="700" noProof="1">
                <a:solidFill>
                  <a:srgbClr val="2B91AF"/>
                </a:solidFill>
                <a:latin typeface="Consolas"/>
              </a:rPr>
              <a:t>ErrorList</a:t>
            </a:r>
            <a:r>
              <a:rPr lang="nl-NL" sz="700" noProof="1">
                <a:solidFill>
                  <a:prstClr val="black"/>
                </a:solidFill>
                <a:latin typeface="Consolas"/>
              </a:rPr>
              <a:t> errors = </a:t>
            </a:r>
            <a:r>
              <a:rPr lang="nl-NL" sz="700" noProof="1">
                <a:solidFill>
                  <a:srgbClr val="0000FF"/>
                </a:solidFill>
                <a:latin typeface="Consolas"/>
              </a:rPr>
              <a:t>new</a:t>
            </a:r>
            <a:r>
              <a:rPr lang="nl-NL" sz="700" noProof="1">
                <a:solidFill>
                  <a:prstClr val="black"/>
                </a:solidFill>
                <a:latin typeface="Consolas"/>
              </a:rPr>
              <a:t> </a:t>
            </a:r>
            <a:r>
              <a:rPr lang="nl-NL" sz="700" noProof="1">
                <a:solidFill>
                  <a:srgbClr val="2B91AF"/>
                </a:solidFill>
                <a:latin typeface="Consolas"/>
              </a:rPr>
              <a:t>ErrorList</a:t>
            </a:r>
            <a:r>
              <a:rPr lang="nl-NL" sz="700" noProof="1">
                <a:solidFill>
                  <a:prstClr val="black"/>
                </a:solidFill>
                <a:latin typeface="Consolas"/>
              </a:rPr>
              <a:t>(</a:t>
            </a:r>
          </a:p>
          <a:p>
            <a:pPr marL="0" indent="0">
              <a:spcBef>
                <a:spcPts val="0"/>
              </a:spcBef>
              <a:buFont typeface="Wingdings" pitchFamily="2" charset="2"/>
              <a:buNone/>
            </a:pPr>
            <a:r>
              <a:rPr lang="nl-NL" sz="700" noProof="1">
                <a:solidFill>
                  <a:srgbClr val="2B91AF"/>
                </a:solidFill>
                <a:latin typeface="Consolas"/>
              </a:rPr>
              <a:t>LabReport</a:t>
            </a:r>
            <a:r>
              <a:rPr lang="nl-NL" sz="700" noProof="1">
                <a:solidFill>
                  <a:prstClr val="black"/>
                </a:solidFill>
                <a:latin typeface="Consolas"/>
              </a:rPr>
              <a:t> rep = (</a:t>
            </a:r>
            <a:r>
              <a:rPr lang="nl-NL" sz="700" noProof="1">
                <a:solidFill>
                  <a:srgbClr val="2B91AF"/>
                </a:solidFill>
                <a:latin typeface="Consolas"/>
              </a:rPr>
              <a:t>LabReport</a:t>
            </a:r>
            <a:r>
              <a:rPr lang="nl-NL" sz="700" noProof="1">
                <a:solidFill>
                  <a:prstClr val="black"/>
                </a:solidFill>
                <a:latin typeface="Consolas"/>
              </a:rPr>
              <a:t>)</a:t>
            </a:r>
            <a:r>
              <a:rPr lang="nl-NL" sz="700" noProof="1">
                <a:solidFill>
                  <a:srgbClr val="2B91AF"/>
                </a:solidFill>
                <a:latin typeface="Consolas"/>
              </a:rPr>
              <a:t>Resour</a:t>
            </a:r>
            <a:endParaRPr lang="nl-NL" sz="700" noProof="1">
              <a:solidFill>
                <a:prstClr val="black"/>
              </a:solidFill>
              <a:latin typeface="Consolas"/>
            </a:endParaRPr>
          </a:p>
          <a:p>
            <a:pPr marL="0" indent="0">
              <a:spcBef>
                <a:spcPts val="0"/>
              </a:spcBef>
              <a:buFont typeface="Wingdings" pitchFamily="2" charset="2"/>
              <a:buNone/>
            </a:pPr>
            <a:r>
              <a:rPr lang="nl-NL" sz="700" noProof="1">
                <a:solidFill>
                  <a:srgbClr val="2B91AF"/>
                </a:solidFill>
                <a:latin typeface="Consolas"/>
              </a:rPr>
              <a:t>Assert</a:t>
            </a:r>
            <a:r>
              <a:rPr lang="nl-NL" sz="700" noProof="1">
                <a:solidFill>
                  <a:prstClr val="black"/>
                </a:solidFill>
                <a:latin typeface="Consolas"/>
              </a:rPr>
              <a:t>.IsTrue(errors.Count() == 0</a:t>
            </a:r>
          </a:p>
        </p:txBody>
      </p:sp>
    </p:spTree>
    <p:extLst>
      <p:ext uri="{BB962C8B-B14F-4D97-AF65-F5344CB8AC3E}">
        <p14:creationId xmlns:p14="http://schemas.microsoft.com/office/powerpoint/2010/main" val="726755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5536" y="1700808"/>
            <a:ext cx="8640960" cy="4508927"/>
          </a:xfrm>
          <a:prstGeom prst="rect">
            <a:avLst/>
          </a:prstGeom>
          <a:noFill/>
        </p:spPr>
        <p:txBody>
          <a:bodyPr wrap="square" lIns="91440" tIns="45720" rIns="91440" bIns="45720">
            <a:spAutoFit/>
          </a:bodyPr>
          <a:lstStyle/>
          <a:p>
            <a:pPr algn="ctr"/>
            <a:r>
              <a:rPr lang="en-US" sz="28700" b="1" cap="none" spc="0" dirty="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rPr>
              <a:t>80%</a:t>
            </a:r>
          </a:p>
        </p:txBody>
      </p:sp>
      <p:sp>
        <p:nvSpPr>
          <p:cNvPr id="2" name="Title 1"/>
          <p:cNvSpPr>
            <a:spLocks noGrp="1"/>
          </p:cNvSpPr>
          <p:nvPr>
            <p:ph type="title"/>
          </p:nvPr>
        </p:nvSpPr>
        <p:spPr/>
        <p:txBody>
          <a:bodyPr/>
          <a:lstStyle/>
          <a:p>
            <a:r>
              <a:rPr lang="en-US" noProof="0" dirty="0"/>
              <a:t>Support</a:t>
            </a:r>
            <a:r>
              <a:rPr lang="en-US" baseline="0" noProof="0" dirty="0"/>
              <a:t> “Common” Scenarios</a:t>
            </a:r>
            <a:endParaRPr lang="en-US" noProof="0" dirty="0"/>
          </a:p>
        </p:txBody>
      </p:sp>
      <p:sp>
        <p:nvSpPr>
          <p:cNvPr id="3" name="Content Placeholder 2"/>
          <p:cNvSpPr>
            <a:spLocks noGrp="1"/>
          </p:cNvSpPr>
          <p:nvPr>
            <p:ph idx="1"/>
          </p:nvPr>
        </p:nvSpPr>
        <p:spPr/>
        <p:txBody>
          <a:bodyPr/>
          <a:lstStyle/>
          <a:p>
            <a:r>
              <a:rPr lang="en-US" noProof="0" dirty="0"/>
              <a:t>Inclusion of content in core specification is based on “80%” rule</a:t>
            </a:r>
          </a:p>
          <a:p>
            <a:pPr lvl="1"/>
            <a:r>
              <a:rPr lang="en-US" noProof="0" dirty="0"/>
              <a:t>Only include data elements we are confident that most (~80%) of normal implementations using that resource will make use of</a:t>
            </a:r>
          </a:p>
          <a:p>
            <a:pPr lvl="1"/>
            <a:r>
              <a:rPr lang="en-US" noProof="0" dirty="0"/>
              <a:t>Other content in extensions (more on this later)</a:t>
            </a:r>
          </a:p>
          <a:p>
            <a:pPr lvl="1"/>
            <a:r>
              <a:rPr lang="en-US" noProof="0" dirty="0"/>
              <a:t>Easy to say, governance challenge to achieve</a:t>
            </a:r>
          </a:p>
          <a:p>
            <a:r>
              <a:rPr lang="en-US" noProof="0" dirty="0"/>
              <a:t>Resources are simple and easy to understand &amp; use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26</a:t>
            </a:fld>
            <a:endParaRPr lang="en-CA" dirty="0"/>
          </a:p>
        </p:txBody>
      </p:sp>
    </p:spTree>
    <p:extLst>
      <p:ext uri="{BB962C8B-B14F-4D97-AF65-F5344CB8AC3E}">
        <p14:creationId xmlns:p14="http://schemas.microsoft.com/office/powerpoint/2010/main" val="1138993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Example – ISO AD type</a:t>
            </a:r>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noProof="0" dirty="0"/>
              <a:t>isNotOrdered, updateMode, flavorId, nullFlavor, controlAct root &amp; extension, validTime low and high, useable period (GTS – no room on the slide), use</a:t>
            </a:r>
          </a:p>
          <a:p>
            <a:pPr lvl="1"/>
            <a:r>
              <a:rPr lang="en-US" noProof="0" dirty="0"/>
              <a:t>home, primary home, vacation home, workplace, direct, public, bad, physical, postal, temporary, alphabetic, ideographic, syllabic, search, soundex, phonetic</a:t>
            </a:r>
          </a:p>
          <a:p>
            <a:r>
              <a:rPr lang="en-US" noProof="0" dirty="0"/>
              <a:t>0..* parts, each with:</a:t>
            </a:r>
          </a:p>
          <a:p>
            <a:pPr lvl="1"/>
            <a:r>
              <a:rPr lang="en-US" noProof="0" dirty="0"/>
              <a:t>value, code, code system, code system name, code system version, language, type:</a:t>
            </a:r>
          </a:p>
          <a:p>
            <a:pPr lvl="2"/>
            <a:r>
              <a:rPr lang="en-US" noProof="0" dirty="0"/>
              <a:t>address line,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country, county or parish, municipality, delimiter, post box, precinct, state or province, postal code, delivery point identifier</a:t>
            </a:r>
          </a:p>
        </p:txBody>
      </p:sp>
    </p:spTree>
    <p:extLst>
      <p:ext uri="{BB962C8B-B14F-4D97-AF65-F5344CB8AC3E}">
        <p14:creationId xmlns:p14="http://schemas.microsoft.com/office/powerpoint/2010/main" val="41759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Example – FHIR Address</a:t>
            </a:r>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strike="sngStrike" noProof="0" dirty="0">
                <a:solidFill>
                  <a:srgbClr val="FF0000"/>
                </a:solidFill>
              </a:rPr>
              <a:t>isNotOrdered, updateMode, flavorId, nullFlavor, controlAct root &amp; extension, validTime low and high, useable </a:t>
            </a:r>
            <a:r>
              <a:rPr lang="en-US" b="1" noProof="0" dirty="0"/>
              <a:t>period</a:t>
            </a:r>
            <a:r>
              <a:rPr lang="en-US" noProof="0" dirty="0"/>
              <a:t> (low, high)</a:t>
            </a:r>
            <a:r>
              <a:rPr lang="en-US" strike="sngStrike" noProof="0" dirty="0">
                <a:solidFill>
                  <a:srgbClr val="FF0000"/>
                </a:solidFill>
              </a:rPr>
              <a:t> (GTS – no room on the slide), </a:t>
            </a:r>
            <a:r>
              <a:rPr lang="en-US" b="1" noProof="0" dirty="0"/>
              <a:t>use</a:t>
            </a:r>
          </a:p>
          <a:p>
            <a:pPr lvl="1"/>
            <a:r>
              <a:rPr lang="en-US" b="1" noProof="0" dirty="0"/>
              <a:t>home</a:t>
            </a:r>
            <a:r>
              <a:rPr lang="en-US" strike="sngStrike" noProof="0" dirty="0">
                <a:solidFill>
                  <a:srgbClr val="FF0000"/>
                </a:solidFill>
              </a:rPr>
              <a:t>, primary home, vacation home, </a:t>
            </a:r>
            <a:r>
              <a:rPr lang="en-US" b="1" noProof="0" dirty="0"/>
              <a:t>work</a:t>
            </a:r>
            <a:r>
              <a:rPr lang="en-US" strike="sngStrike" noProof="0" dirty="0">
                <a:solidFill>
                  <a:srgbClr val="FF0000"/>
                </a:solidFill>
              </a:rPr>
              <a:t>place, direct, public, bad, physical</a:t>
            </a:r>
            <a:r>
              <a:rPr lang="en-US" noProof="0" dirty="0"/>
              <a:t>visit</a:t>
            </a:r>
            <a:r>
              <a:rPr lang="en-US" b="1" noProof="0" dirty="0"/>
              <a:t>, postal,</a:t>
            </a:r>
            <a:r>
              <a:rPr lang="en-US" noProof="0" dirty="0"/>
              <a:t> </a:t>
            </a:r>
            <a:r>
              <a:rPr lang="en-US" b="1" noProof="0" dirty="0"/>
              <a:t>temp</a:t>
            </a:r>
            <a:r>
              <a:rPr lang="en-US" strike="sngStrike" noProof="0" dirty="0">
                <a:solidFill>
                  <a:srgbClr val="FF0000"/>
                </a:solidFill>
              </a:rPr>
              <a:t>orary, alphabetic, ideographic, syllabic, search, soundex, phonetic, </a:t>
            </a:r>
            <a:r>
              <a:rPr lang="en-US" noProof="0" dirty="0"/>
              <a:t>old</a:t>
            </a:r>
          </a:p>
          <a:p>
            <a:r>
              <a:rPr lang="en-US" strike="sngStrike" noProof="0" dirty="0">
                <a:solidFill>
                  <a:srgbClr val="FF0000"/>
                </a:solidFill>
              </a:rPr>
              <a:t>0..* parts, each with:</a:t>
            </a:r>
            <a:r>
              <a:rPr lang="en-US" noProof="0" dirty="0"/>
              <a:t>text</a:t>
            </a:r>
          </a:p>
          <a:p>
            <a:pPr lvl="1"/>
            <a:r>
              <a:rPr lang="en-US" strike="sngStrike" noProof="0" dirty="0">
                <a:solidFill>
                  <a:srgbClr val="FF0000"/>
                </a:solidFill>
              </a:rPr>
              <a:t>value, code, code system, code system name, code system version, language, type:</a:t>
            </a:r>
          </a:p>
          <a:p>
            <a:pPr lvl="2"/>
            <a:r>
              <a:rPr lang="en-US" strike="sngStrike" noProof="0" dirty="0">
                <a:solidFill>
                  <a:srgbClr val="FF0000"/>
                </a:solidFill>
              </a:rPr>
              <a:t>address </a:t>
            </a:r>
            <a:r>
              <a:rPr lang="en-US" b="1" noProof="0" dirty="0"/>
              <a:t>line</a:t>
            </a:r>
            <a:r>
              <a:rPr lang="en-US" strike="sngStrike" noProof="0"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noProof="0" dirty="0"/>
              <a:t>country</a:t>
            </a:r>
            <a:r>
              <a:rPr lang="en-US" strike="sngStrike" noProof="0" dirty="0">
                <a:solidFill>
                  <a:srgbClr val="FF0000"/>
                </a:solidFill>
              </a:rPr>
              <a:t>, county or parish, municipality</a:t>
            </a:r>
            <a:r>
              <a:rPr lang="en-US" b="1" noProof="0" dirty="0"/>
              <a:t>city</a:t>
            </a:r>
            <a:r>
              <a:rPr lang="en-US" strike="sngStrike" noProof="0" dirty="0">
                <a:solidFill>
                  <a:srgbClr val="FF0000"/>
                </a:solidFill>
              </a:rPr>
              <a:t>, delimiter, post box, precinct, </a:t>
            </a:r>
            <a:br>
              <a:rPr lang="en-US" strike="sngStrike" noProof="0" dirty="0">
                <a:solidFill>
                  <a:srgbClr val="FF0000"/>
                </a:solidFill>
              </a:rPr>
            </a:br>
            <a:r>
              <a:rPr lang="en-US" b="1" noProof="0" dirty="0"/>
              <a:t>state</a:t>
            </a:r>
            <a:r>
              <a:rPr lang="en-US" strike="sngStrike" noProof="0" dirty="0">
                <a:solidFill>
                  <a:srgbClr val="FF0000"/>
                </a:solidFill>
              </a:rPr>
              <a:t> or province, </a:t>
            </a:r>
            <a:r>
              <a:rPr lang="en-US" b="1" noProof="0" dirty="0"/>
              <a:t>postalCode</a:t>
            </a:r>
            <a:r>
              <a:rPr lang="en-US" strike="sngStrike" noProof="0" dirty="0">
                <a:solidFill>
                  <a:srgbClr val="FF0000"/>
                </a:solidFill>
              </a:rPr>
              <a:t>, delivery point identifier</a:t>
            </a:r>
          </a:p>
        </p:txBody>
      </p:sp>
    </p:spTree>
    <p:extLst>
      <p:ext uri="{BB962C8B-B14F-4D97-AF65-F5344CB8AC3E}">
        <p14:creationId xmlns:p14="http://schemas.microsoft.com/office/powerpoint/2010/main" val="1918084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Won’t extensions break interoperability?</a:t>
            </a:r>
          </a:p>
        </p:txBody>
      </p:sp>
      <p:sp>
        <p:nvSpPr>
          <p:cNvPr id="3" name="Content Placeholder 2"/>
          <p:cNvSpPr>
            <a:spLocks noGrp="1"/>
          </p:cNvSpPr>
          <p:nvPr>
            <p:ph idx="1"/>
          </p:nvPr>
        </p:nvSpPr>
        <p:spPr/>
        <p:txBody>
          <a:bodyPr/>
          <a:lstStyle/>
          <a:p>
            <a:r>
              <a:rPr lang="en-US" noProof="0" dirty="0"/>
              <a:t>The 80% + narrative helps provide “base” interoperability</a:t>
            </a:r>
          </a:p>
          <a:p>
            <a:endParaRPr lang="en-US" noProof="0" dirty="0"/>
          </a:p>
          <a:p>
            <a:r>
              <a:rPr lang="en-US" noProof="0" dirty="0"/>
              <a:t>For “robust” interoperability</a:t>
            </a:r>
          </a:p>
          <a:p>
            <a:pPr lvl="1"/>
            <a:r>
              <a:rPr lang="en-US" noProof="0" dirty="0"/>
              <a:t>Profile – constrains structure</a:t>
            </a:r>
          </a:p>
          <a:p>
            <a:pPr lvl="1"/>
            <a:r>
              <a:rPr lang="en-US" noProof="0" dirty="0"/>
              <a:t>Conformance – constrains behavior</a:t>
            </a:r>
          </a:p>
          <a:p>
            <a:pPr lvl="2"/>
            <a:r>
              <a:rPr lang="en-US" noProof="0" dirty="0"/>
              <a:t>Needed to claim “I’m FHIR conformant”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dirty="0"/>
          </a:p>
        </p:txBody>
      </p:sp>
    </p:spTree>
    <p:extLst>
      <p:ext uri="{BB962C8B-B14F-4D97-AF65-F5344CB8AC3E}">
        <p14:creationId xmlns:p14="http://schemas.microsoft.com/office/powerpoint/2010/main" val="1092394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 am I?</a:t>
            </a:r>
          </a:p>
        </p:txBody>
      </p:sp>
      <p:sp>
        <p:nvSpPr>
          <p:cNvPr id="3" name="Content Placeholder 2"/>
          <p:cNvSpPr>
            <a:spLocks noGrp="1"/>
          </p:cNvSpPr>
          <p:nvPr>
            <p:ph idx="1"/>
          </p:nvPr>
        </p:nvSpPr>
        <p:spPr/>
        <p:txBody>
          <a:bodyPr/>
          <a:lstStyle/>
          <a:p>
            <a:r>
              <a:rPr lang="en-US" b="1" noProof="0" dirty="0"/>
              <a:t>Name:</a:t>
            </a:r>
            <a:r>
              <a:rPr lang="en-US" noProof="0" dirty="0"/>
              <a:t> Lloyd McKenzie</a:t>
            </a:r>
          </a:p>
          <a:p>
            <a:r>
              <a:rPr lang="en-US" b="1" noProof="0" dirty="0"/>
              <a:t>Company:</a:t>
            </a:r>
            <a:r>
              <a:rPr lang="en-US" noProof="0" dirty="0"/>
              <a:t> Gevity</a:t>
            </a:r>
          </a:p>
          <a:p>
            <a:r>
              <a:rPr lang="en-US" b="1" noProof="0" dirty="0"/>
              <a:t>Background:</a:t>
            </a:r>
          </a:p>
          <a:p>
            <a:pPr lvl="1"/>
            <a:r>
              <a:rPr lang="en-US" noProof="0" dirty="0"/>
              <a:t>One of FHIR’s 3 initial editors</a:t>
            </a:r>
          </a:p>
          <a:p>
            <a:pPr lvl="1"/>
            <a:r>
              <a:rPr lang="en-US" noProof="0" dirty="0"/>
              <a:t>Co-chair FMG &amp; FHIR Infrastructure</a:t>
            </a:r>
          </a:p>
          <a:p>
            <a:pPr lvl="1"/>
            <a:r>
              <a:rPr lang="en-US" noProof="0" dirty="0"/>
              <a:t>Co-chair HL7 Modeling &amp; Methodology</a:t>
            </a:r>
          </a:p>
          <a:p>
            <a:pPr lvl="1"/>
            <a:r>
              <a:rPr lang="en-US" noProof="0" dirty="0"/>
              <a:t>Heavily involved in HL7 and healthcare exchange for last 17 years (v2, v3, CDA, etc.)</a:t>
            </a:r>
          </a:p>
          <a:p>
            <a:pPr lvl="1"/>
            <a:r>
              <a:rPr lang="en-US" noProof="0" dirty="0">
                <a:hlinkClick r:id="rId2"/>
              </a:rPr>
              <a:t>lmckenzie@gevityinc.com</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a:t>
            </a:fld>
            <a:endParaRPr lang="en-CA" dirty="0"/>
          </a:p>
        </p:txBody>
      </p:sp>
      <p:pic>
        <p:nvPicPr>
          <p:cNvPr id="8194" name="Picture 2" descr="C:\Users\office\Pictures\2012-07-30\ShadowrunHeadsho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10" t="6800" r="-73153"/>
          <a:stretch/>
        </p:blipFill>
        <p:spPr bwMode="auto">
          <a:xfrm>
            <a:off x="6876256" y="1772816"/>
            <a:ext cx="2609911" cy="195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99844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Web technologies</a:t>
            </a:r>
          </a:p>
        </p:txBody>
      </p:sp>
      <p:sp>
        <p:nvSpPr>
          <p:cNvPr id="3" name="Content Placeholder 2"/>
          <p:cNvSpPr>
            <a:spLocks noGrp="1"/>
          </p:cNvSpPr>
          <p:nvPr>
            <p:ph idx="1"/>
          </p:nvPr>
        </p:nvSpPr>
        <p:spPr/>
        <p:txBody>
          <a:bodyPr/>
          <a:lstStyle/>
          <a:p>
            <a:r>
              <a:rPr lang="en-US" noProof="0" dirty="0"/>
              <a:t>Instances shared using XML &amp; JSON</a:t>
            </a:r>
          </a:p>
          <a:p>
            <a:r>
              <a:rPr lang="en-US" noProof="0" dirty="0"/>
              <a:t>Web calls work the same way they do for Google &amp; Twitter</a:t>
            </a:r>
          </a:p>
          <a:p>
            <a:r>
              <a:rPr lang="en-US" noProof="0" dirty="0"/>
              <a:t>Rely on HTTPS, OAuth, etc. for security functions</a:t>
            </a:r>
          </a:p>
          <a:p>
            <a:r>
              <a:rPr lang="en-US" noProof="0" dirty="0"/>
              <a:t>Benefits</a:t>
            </a:r>
          </a:p>
          <a:p>
            <a:pPr lvl="1"/>
            <a:r>
              <a:rPr lang="en-US" noProof="0" dirty="0"/>
              <a:t>Cross-Industry standards</a:t>
            </a:r>
          </a:p>
          <a:p>
            <a:pPr lvl="1"/>
            <a:r>
              <a:rPr lang="en-US" noProof="0" dirty="0"/>
              <a:t>Well supported by tools</a:t>
            </a:r>
          </a:p>
          <a:p>
            <a:pPr lvl="1"/>
            <a:r>
              <a:rPr lang="en-US" noProof="0" dirty="0"/>
              <a:t>Understood by developers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dirty="0"/>
          </a:p>
        </p:txBody>
      </p:sp>
      <p:sp>
        <p:nvSpPr>
          <p:cNvPr id="5" name="Rectangle 4"/>
          <p:cNvSpPr/>
          <p:nvPr/>
        </p:nvSpPr>
        <p:spPr>
          <a:xfrm rot="1342982">
            <a:off x="195075" y="2958290"/>
            <a:ext cx="8640960" cy="2646878"/>
          </a:xfrm>
          <a:prstGeom prst="rect">
            <a:avLst/>
          </a:prstGeom>
          <a:noFill/>
        </p:spPr>
        <p:txBody>
          <a:bodyPr wrap="square" lIns="91440" tIns="45720" rIns="91440" bIns="45720">
            <a:spAutoFit/>
          </a:bodyPr>
          <a:lstStyle/>
          <a:p>
            <a:pPr algn="ctr"/>
            <a:r>
              <a:rPr lang="en-US" sz="16600" b="1" cap="none" spc="0" dirty="0">
                <a:ln w="12700">
                  <a:noFill/>
                  <a:prstDash val="solid"/>
                </a:ln>
                <a:solidFill>
                  <a:schemeClr val="accent1">
                    <a:alpha val="5000"/>
                  </a:schemeClr>
                </a:solidFill>
                <a:effectLst>
                  <a:outerShdw blurRad="41275" dist="20320" dir="1800000" algn="tl" rotWithShape="0">
                    <a:srgbClr val="000000">
                      <a:alpha val="40000"/>
                    </a:srgbClr>
                  </a:outerShdw>
                </a:effectLst>
              </a:rPr>
              <a:t>http://...</a:t>
            </a:r>
          </a:p>
        </p:txBody>
      </p:sp>
    </p:spTree>
    <p:extLst>
      <p:ext uri="{BB962C8B-B14F-4D97-AF65-F5344CB8AC3E}">
        <p14:creationId xmlns:p14="http://schemas.microsoft.com/office/powerpoint/2010/main" val="2488292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Human Readable</a:t>
            </a:r>
          </a:p>
        </p:txBody>
      </p:sp>
      <p:sp>
        <p:nvSpPr>
          <p:cNvPr id="3" name="Content Placeholder 2"/>
          <p:cNvSpPr>
            <a:spLocks noGrp="1"/>
          </p:cNvSpPr>
          <p:nvPr>
            <p:ph idx="1"/>
          </p:nvPr>
        </p:nvSpPr>
        <p:spPr/>
        <p:txBody>
          <a:bodyPr/>
          <a:lstStyle/>
          <a:p>
            <a:r>
              <a:rPr lang="en-US" noProof="0" dirty="0"/>
              <a:t>Clinical Documents has both narrative and data</a:t>
            </a:r>
          </a:p>
          <a:p>
            <a:r>
              <a:rPr lang="en-US" noProof="0" dirty="0"/>
              <a:t>The data / narrative dynamic exists throughout the process </a:t>
            </a:r>
          </a:p>
          <a:p>
            <a:pPr lvl="0"/>
            <a:r>
              <a:rPr lang="en-US" noProof="0" dirty="0"/>
              <a:t>In FHIR, </a:t>
            </a:r>
            <a:r>
              <a:rPr lang="en-US" b="1" noProof="0" dirty="0"/>
              <a:t>every</a:t>
            </a:r>
            <a:r>
              <a:rPr lang="en-US" b="0" baseline="0" noProof="0" dirty="0"/>
              <a:t> resource </a:t>
            </a:r>
            <a:r>
              <a:rPr lang="en-US" noProof="0" dirty="0"/>
              <a:t>can (should)</a:t>
            </a:r>
            <a:r>
              <a:rPr lang="en-US" b="0" baseline="0" noProof="0" dirty="0"/>
              <a:t> </a:t>
            </a:r>
            <a:br>
              <a:rPr lang="en-US" b="0" baseline="0" noProof="0" dirty="0"/>
            </a:br>
            <a:r>
              <a:rPr lang="en-US" b="0" baseline="0" noProof="0" dirty="0"/>
              <a:t>have a human-readable expression</a:t>
            </a:r>
          </a:p>
          <a:p>
            <a:pPr lvl="1"/>
            <a:r>
              <a:rPr lang="en-US" noProof="0" dirty="0"/>
              <a:t>Can be direct rendering or human entered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31</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3470" y="3501008"/>
            <a:ext cx="1187533" cy="1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9803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Freely available</a:t>
            </a:r>
          </a:p>
        </p:txBody>
      </p:sp>
      <p:sp>
        <p:nvSpPr>
          <p:cNvPr id="3" name="Content Placeholder 2"/>
          <p:cNvSpPr>
            <a:spLocks noGrp="1"/>
          </p:cNvSpPr>
          <p:nvPr>
            <p:ph idx="1"/>
          </p:nvPr>
        </p:nvSpPr>
        <p:spPr/>
        <p:txBody>
          <a:bodyPr/>
          <a:lstStyle/>
          <a:p>
            <a:r>
              <a:rPr lang="en-US" noProof="0" dirty="0"/>
              <a:t>Unencumbered – free for use, no membership required</a:t>
            </a:r>
          </a:p>
          <a:p>
            <a:r>
              <a:rPr lang="en-US" noProof="0" dirty="0">
                <a:hlinkClick r:id="rId3"/>
              </a:rPr>
              <a:t>http://hl7.org/fhir</a:t>
            </a:r>
            <a:r>
              <a:rPr lang="en-US" noProof="0" dirty="0"/>
              <a:t> + other versions</a:t>
            </a:r>
          </a:p>
          <a:p>
            <a:r>
              <a:rPr lang="en-US" noProof="0" dirty="0"/>
              <a:t>Licensed under CC0: True public domain</a:t>
            </a:r>
          </a:p>
          <a:p>
            <a:r>
              <a:rPr lang="en-US" noProof="0" dirty="0"/>
              <a:t>Any use is allowed</a:t>
            </a:r>
          </a:p>
          <a:p>
            <a:r>
              <a:rPr lang="en-US" noProof="0" dirty="0"/>
              <a:t>HL7 enforces the trademark protection</a:t>
            </a:r>
          </a:p>
          <a:p>
            <a:pPr marL="0" indent="0">
              <a:buNone/>
            </a:pPr>
            <a:r>
              <a:rPr lang="en-US" dirty="0"/>
              <a:t>Business model:</a:t>
            </a:r>
          </a:p>
          <a:p>
            <a:r>
              <a:rPr lang="en-US" dirty="0"/>
              <a:t>If you want to vote, you need to pay</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32</a:t>
            </a:fld>
            <a:endParaRPr lang="en-CA" dirty="0"/>
          </a:p>
        </p:txBody>
      </p:sp>
      <p:pic>
        <p:nvPicPr>
          <p:cNvPr id="3074" name="Picture 2" descr="C:\Users\office\AppData\Local\Microsoft\Windows\Temporary Internet Files\Content.IE5\2B0EXTZ8\MC90010475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2240" y="1753741"/>
            <a:ext cx="1747838"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986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Paradigms</a:t>
            </a:r>
          </a:p>
        </p:txBody>
      </p:sp>
      <p:sp>
        <p:nvSpPr>
          <p:cNvPr id="3" name="Content Placeholder 2"/>
          <p:cNvSpPr>
            <a:spLocks noGrp="1"/>
          </p:cNvSpPr>
          <p:nvPr>
            <p:ph idx="1"/>
          </p:nvPr>
        </p:nvSpPr>
        <p:spPr/>
        <p:txBody>
          <a:bodyPr/>
          <a:lstStyle/>
          <a:p>
            <a:r>
              <a:rPr lang="en-US" noProof="0" dirty="0"/>
              <a:t>FHIR supports 4 interoperability paradigms</a:t>
            </a:r>
          </a:p>
          <a:p>
            <a:pPr lvl="1"/>
            <a:r>
              <a:rPr lang="en-US" noProof="0" dirty="0"/>
              <a:t>REST – Lightweight, leverages web stack</a:t>
            </a:r>
          </a:p>
          <a:p>
            <a:pPr lvl="1"/>
            <a:r>
              <a:rPr lang="en-US" noProof="0" dirty="0"/>
              <a:t>Documents – Long-term persistence</a:t>
            </a:r>
          </a:p>
          <a:p>
            <a:pPr lvl="1"/>
            <a:r>
              <a:rPr lang="en-US" noProof="0" dirty="0"/>
              <a:t>Messages – Request/response paradigm</a:t>
            </a:r>
          </a:p>
          <a:p>
            <a:pPr lvl="1"/>
            <a:r>
              <a:rPr lang="en-US" noProof="0" dirty="0"/>
              <a:t>Services – other SOA-based interfaces</a:t>
            </a:r>
          </a:p>
          <a:p>
            <a:r>
              <a:rPr lang="en-US" noProof="0" dirty="0"/>
              <a:t>Regardless of approach, content stays the same</a:t>
            </a:r>
          </a:p>
          <a:p>
            <a:pPr lvl="1"/>
            <a:r>
              <a:rPr lang="en-US" noProof="0" dirty="0"/>
              <a:t>Can leverage same models, same profiles everywhere</a:t>
            </a:r>
          </a:p>
        </p:txBody>
      </p:sp>
      <p:sp>
        <p:nvSpPr>
          <p:cNvPr id="4" name="Slide Number Placeholder 3"/>
          <p:cNvSpPr>
            <a:spLocks noGrp="1"/>
          </p:cNvSpPr>
          <p:nvPr>
            <p:ph type="sldNum" sz="quarter" idx="4"/>
          </p:nvPr>
        </p:nvSpPr>
        <p:spPr/>
        <p:txBody>
          <a:bodyPr/>
          <a:lstStyle/>
          <a:p>
            <a:fld id="{5CC3E5C4-3E2B-40F1-9F2B-C46CEB0C88DF}" type="slidenum">
              <a:rPr lang="en-CA" smtClean="0"/>
              <a:pPr/>
              <a:t>33</a:t>
            </a:fld>
            <a:endParaRPr lang="en-CA" dirty="0"/>
          </a:p>
        </p:txBody>
      </p:sp>
    </p:spTree>
    <p:extLst>
      <p:ext uri="{BB962C8B-B14F-4D97-AF65-F5344CB8AC3E}">
        <p14:creationId xmlns:p14="http://schemas.microsoft.com/office/powerpoint/2010/main" val="1054092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Review</a:t>
            </a:r>
          </a:p>
        </p:txBody>
      </p:sp>
      <p:sp>
        <p:nvSpPr>
          <p:cNvPr id="3" name="Content Placeholder 2"/>
          <p:cNvSpPr>
            <a:spLocks noGrp="1"/>
          </p:cNvSpPr>
          <p:nvPr>
            <p:ph idx="1"/>
          </p:nvPr>
        </p:nvSpPr>
        <p:spPr/>
        <p:txBody>
          <a:bodyPr/>
          <a:lstStyle/>
          <a:p>
            <a:r>
              <a:rPr lang="en-US" noProof="0" dirty="0"/>
              <a:t>What are FHIR’s 7 “Key Differences”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34</a:t>
            </a:fld>
            <a:endParaRPr lang="en-CA"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Architectures</a:t>
            </a:r>
          </a:p>
        </p:txBody>
      </p:sp>
      <p:sp>
        <p:nvSpPr>
          <p:cNvPr id="3" name="Content Placeholder 2"/>
          <p:cNvSpPr>
            <a:spLocks noGrp="1"/>
          </p:cNvSpPr>
          <p:nvPr>
            <p:ph idx="1"/>
          </p:nvPr>
        </p:nvSpPr>
        <p:spPr/>
        <p:txBody>
          <a:bodyPr/>
          <a:lstStyle/>
          <a:p>
            <a:r>
              <a:rPr lang="en-US" noProof="0" dirty="0"/>
              <a:t>FHIR makes no assumptions about the architectural design of systems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35</a:t>
            </a:fld>
            <a:endParaRPr lang="en-CA" dirty="0"/>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6" y="3356992"/>
            <a:ext cx="2591258" cy="25912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8105" y="3356992"/>
            <a:ext cx="1453084" cy="260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92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&amp; Cost of Integration</a:t>
            </a:r>
          </a:p>
        </p:txBody>
      </p:sp>
      <p:sp>
        <p:nvSpPr>
          <p:cNvPr id="3" name="Content Placeholder 2"/>
          <p:cNvSpPr>
            <a:spLocks noGrp="1"/>
          </p:cNvSpPr>
          <p:nvPr>
            <p:ph idx="1"/>
          </p:nvPr>
        </p:nvSpPr>
        <p:spPr/>
        <p:txBody>
          <a:bodyPr>
            <a:normAutofit/>
          </a:bodyPr>
          <a:lstStyle/>
          <a:p>
            <a:r>
              <a:rPr lang="en-US" sz="2800" noProof="0" dirty="0"/>
              <a:t>These factors will drive down the cost of integration and interoperability </a:t>
            </a:r>
          </a:p>
          <a:p>
            <a:pPr lvl="1"/>
            <a:r>
              <a:rPr lang="en-US" sz="2600" noProof="0" dirty="0"/>
              <a:t>Easier to Develop</a:t>
            </a:r>
          </a:p>
          <a:p>
            <a:pPr lvl="1"/>
            <a:r>
              <a:rPr lang="en-US" sz="2600" noProof="0" dirty="0"/>
              <a:t>Easier to Troubleshoot</a:t>
            </a:r>
          </a:p>
          <a:p>
            <a:pPr lvl="1"/>
            <a:r>
              <a:rPr lang="en-US" sz="2600" noProof="0" dirty="0"/>
              <a:t>Easier to Leverage in production</a:t>
            </a:r>
          </a:p>
          <a:p>
            <a:pPr lvl="1"/>
            <a:r>
              <a:rPr lang="en-US" sz="2600" noProof="0" dirty="0"/>
              <a:t>More people to do the work (less expensive consultants)</a:t>
            </a:r>
          </a:p>
          <a:p>
            <a:r>
              <a:rPr lang="en-US" sz="2800" noProof="0" dirty="0"/>
              <a:t>Competing approaches will have to match the cost, or disappear – effect is already being felt</a:t>
            </a:r>
          </a:p>
        </p:txBody>
      </p:sp>
      <p:sp>
        <p:nvSpPr>
          <p:cNvPr id="4" name="Slide Number Placeholder 3"/>
          <p:cNvSpPr>
            <a:spLocks noGrp="1"/>
          </p:cNvSpPr>
          <p:nvPr>
            <p:ph type="sldNum" sz="quarter" idx="4"/>
          </p:nvPr>
        </p:nvSpPr>
        <p:spPr/>
        <p:txBody>
          <a:bodyPr/>
          <a:lstStyle/>
          <a:p>
            <a:fld id="{5CC3E5C4-3E2B-40F1-9F2B-C46CEB0C88DF}" type="slidenum">
              <a:rPr lang="en-CA" smtClean="0"/>
              <a:pPr/>
              <a:t>36</a:t>
            </a:fld>
            <a:endParaRPr lang="en-CA" dirty="0"/>
          </a:p>
        </p:txBody>
      </p:sp>
    </p:spTree>
    <p:extLst>
      <p:ext uri="{BB962C8B-B14F-4D97-AF65-F5344CB8AC3E}">
        <p14:creationId xmlns:p14="http://schemas.microsoft.com/office/powerpoint/2010/main" val="1149592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Future impact of FHIR</a:t>
            </a:r>
          </a:p>
        </p:txBody>
      </p:sp>
      <p:sp>
        <p:nvSpPr>
          <p:cNvPr id="3" name="Content Placeholder 2"/>
          <p:cNvSpPr>
            <a:spLocks noGrp="1"/>
          </p:cNvSpPr>
          <p:nvPr>
            <p:ph idx="1"/>
          </p:nvPr>
        </p:nvSpPr>
        <p:spPr>
          <a:xfrm>
            <a:off x="539552" y="1844824"/>
            <a:ext cx="7772400" cy="4478149"/>
          </a:xfrm>
        </p:spPr>
        <p:txBody>
          <a:bodyPr/>
          <a:lstStyle/>
          <a:p>
            <a:r>
              <a:rPr lang="en-US" sz="2800" noProof="0" dirty="0"/>
              <a:t>Impact of FHIR on the market:</a:t>
            </a:r>
          </a:p>
          <a:p>
            <a:pPr lvl="1"/>
            <a:r>
              <a:rPr lang="en-US" sz="2400" noProof="0" dirty="0"/>
              <a:t>Drive interoperability prices down</a:t>
            </a:r>
          </a:p>
          <a:p>
            <a:pPr lvl="1"/>
            <a:r>
              <a:rPr lang="en-US" sz="2400" noProof="0" dirty="0"/>
              <a:t>Higher Expectations</a:t>
            </a:r>
          </a:p>
          <a:p>
            <a:pPr lvl="1"/>
            <a:r>
              <a:rPr lang="en-US" sz="2400" noProof="0" dirty="0"/>
              <a:t>Increased spend on integration (N x 2!)</a:t>
            </a:r>
          </a:p>
          <a:p>
            <a:r>
              <a:rPr lang="en-US" sz="2800" noProof="0" dirty="0"/>
              <a:t>Overall Market focus</a:t>
            </a:r>
          </a:p>
          <a:p>
            <a:pPr lvl="1"/>
            <a:r>
              <a:rPr lang="en-US" sz="2400" noProof="0" dirty="0"/>
              <a:t>PHR on the web</a:t>
            </a:r>
          </a:p>
          <a:p>
            <a:pPr lvl="1"/>
            <a:r>
              <a:rPr lang="en-US" sz="2400" noProof="0" dirty="0"/>
              <a:t>Healthcare repositories (MHD+)</a:t>
            </a:r>
          </a:p>
          <a:p>
            <a:pPr lvl="1"/>
            <a:r>
              <a:rPr lang="en-US" sz="2400" noProof="0" dirty="0"/>
              <a:t>Device Data management</a:t>
            </a:r>
          </a:p>
          <a:p>
            <a:r>
              <a:rPr lang="en-US" sz="2800" noProof="0" dirty="0"/>
              <a:t>Freeing data can enable new business models and new companies</a:t>
            </a:r>
          </a:p>
          <a:p>
            <a:pPr lvl="1"/>
            <a:endParaRPr lang="en-US" sz="2400" noProof="0" dirty="0"/>
          </a:p>
        </p:txBody>
      </p:sp>
      <p:sp>
        <p:nvSpPr>
          <p:cNvPr id="4" name="Slide Number Placeholder 3"/>
          <p:cNvSpPr>
            <a:spLocks noGrp="1"/>
          </p:cNvSpPr>
          <p:nvPr>
            <p:ph type="sldNum" sz="quarter" idx="4"/>
          </p:nvPr>
        </p:nvSpPr>
        <p:spPr>
          <a:prstGeom prst="rect">
            <a:avLst/>
          </a:prstGeom>
        </p:spPr>
        <p:txBody>
          <a:bodyPr/>
          <a:lstStyle/>
          <a:p>
            <a:fld id="{5CC3E5C4-3E2B-40F1-9F2B-C46CEB0C88DF}" type="slidenum">
              <a:rPr lang="en-CA" smtClean="0"/>
              <a:pPr/>
              <a:t>37</a:t>
            </a:fld>
            <a:endParaRPr lang="en-CA" dirty="0"/>
          </a:p>
        </p:txBody>
      </p:sp>
    </p:spTree>
    <p:extLst>
      <p:ext uri="{BB962C8B-B14F-4D97-AF65-F5344CB8AC3E}">
        <p14:creationId xmlns:p14="http://schemas.microsoft.com/office/powerpoint/2010/main" val="4289449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FHIR Resources</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90015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http://images.fastcompany.com/upload/lego-rack.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95584" y="4508290"/>
            <a:ext cx="1872188" cy="18124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http://cache.jalopnik.com/assets/images/12/2008/12/medium_title-lego_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60" y="2105880"/>
            <a:ext cx="1872208" cy="1868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http://images.bit-tech.net/content_images/2010/07/fun-with-lego/lego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6012175" y="2136983"/>
            <a:ext cx="2751013" cy="37402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68" name="Picture 4" descr="http://t2.gstatic.com/images?q=tbn:ANd9GcQbAvF0UYEu8-e5rAydpYTsKO552hR1jnYyEb8UCh_isD97Ka7S7Jl6AtWzL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3419872" y="2564921"/>
            <a:ext cx="1491344" cy="2448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55776" y="3295821"/>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9" name="TextBox 8"/>
          <p:cNvSpPr txBox="1"/>
          <p:nvPr/>
        </p:nvSpPr>
        <p:spPr>
          <a:xfrm>
            <a:off x="5148064" y="3236979"/>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3" name="Title 2"/>
          <p:cNvSpPr>
            <a:spLocks noGrp="1"/>
          </p:cNvSpPr>
          <p:nvPr>
            <p:ph type="title"/>
          </p:nvPr>
        </p:nvSpPr>
        <p:spPr>
          <a:xfrm>
            <a:off x="395536" y="332656"/>
            <a:ext cx="6552728" cy="1152128"/>
          </a:xfrm>
        </p:spPr>
        <p:txBody>
          <a:bodyPr/>
          <a:lstStyle/>
          <a:p>
            <a:r>
              <a:rPr lang="en-US" noProof="0" dirty="0"/>
              <a:t>FHIR solutions</a:t>
            </a:r>
          </a:p>
        </p:txBody>
      </p:sp>
      <p:sp>
        <p:nvSpPr>
          <p:cNvPr id="5" name="Slide Number Placeholder 4"/>
          <p:cNvSpPr>
            <a:spLocks noGrp="1"/>
          </p:cNvSpPr>
          <p:nvPr>
            <p:ph type="sldNum" sz="quarter" idx="4"/>
          </p:nvPr>
        </p:nvSpPr>
        <p:spPr/>
        <p:txBody>
          <a:bodyPr/>
          <a:lstStyle/>
          <a:p>
            <a:fld id="{5CC3E5C4-3E2B-40F1-9F2B-C46CEB0C88DF}" type="slidenum">
              <a:rPr lang="en-CA" smtClean="0"/>
              <a:pPr/>
              <a:t>39</a:t>
            </a:fld>
            <a:endParaRPr lang="en-CA" dirty="0"/>
          </a:p>
        </p:txBody>
      </p:sp>
      <p:sp>
        <p:nvSpPr>
          <p:cNvPr id="4" name="TextBox 3"/>
          <p:cNvSpPr txBox="1"/>
          <p:nvPr/>
        </p:nvSpPr>
        <p:spPr>
          <a:xfrm>
            <a:off x="539552" y="1700808"/>
            <a:ext cx="1728220" cy="400110"/>
          </a:xfrm>
          <a:prstGeom prst="rect">
            <a:avLst/>
          </a:prstGeom>
          <a:noFill/>
        </p:spPr>
        <p:txBody>
          <a:bodyPr wrap="square" rtlCol="0">
            <a:spAutoFit/>
          </a:bodyPr>
          <a:lstStyle/>
          <a:p>
            <a:r>
              <a:rPr lang="en-US" sz="2000" b="1" dirty="0"/>
              <a:t>Resources</a:t>
            </a:r>
            <a:endParaRPr lang="en-CA" sz="2000" b="1" dirty="0"/>
          </a:p>
        </p:txBody>
      </p:sp>
      <p:sp>
        <p:nvSpPr>
          <p:cNvPr id="10" name="TextBox 9"/>
          <p:cNvSpPr txBox="1"/>
          <p:nvPr/>
        </p:nvSpPr>
        <p:spPr>
          <a:xfrm>
            <a:off x="3343173" y="1700808"/>
            <a:ext cx="1588867" cy="400110"/>
          </a:xfrm>
          <a:prstGeom prst="rect">
            <a:avLst/>
          </a:prstGeom>
          <a:noFill/>
        </p:spPr>
        <p:txBody>
          <a:bodyPr wrap="square" rtlCol="0">
            <a:spAutoFit/>
          </a:bodyPr>
          <a:lstStyle/>
          <a:p>
            <a:r>
              <a:rPr lang="en-US" sz="2000" b="1" dirty="0"/>
              <a:t>Extensions</a:t>
            </a:r>
            <a:endParaRPr lang="en-CA" sz="2000" b="1" dirty="0"/>
          </a:p>
        </p:txBody>
      </p:sp>
      <p:sp>
        <p:nvSpPr>
          <p:cNvPr id="11" name="TextBox 10"/>
          <p:cNvSpPr txBox="1"/>
          <p:nvPr/>
        </p:nvSpPr>
        <p:spPr>
          <a:xfrm>
            <a:off x="6732240" y="1700808"/>
            <a:ext cx="1296144" cy="400110"/>
          </a:xfrm>
          <a:prstGeom prst="rect">
            <a:avLst/>
          </a:prstGeom>
          <a:noFill/>
        </p:spPr>
        <p:txBody>
          <a:bodyPr wrap="square" rtlCol="0">
            <a:spAutoFit/>
          </a:bodyPr>
          <a:lstStyle/>
          <a:p>
            <a:r>
              <a:rPr lang="en-US" sz="2000" b="1" dirty="0"/>
              <a:t>Solution</a:t>
            </a:r>
            <a:endParaRPr lang="en-CA" sz="2000" b="1" dirty="0"/>
          </a:p>
        </p:txBody>
      </p:sp>
    </p:spTree>
    <p:extLst>
      <p:ext uri="{BB962C8B-B14F-4D97-AF65-F5344CB8AC3E}">
        <p14:creationId xmlns:p14="http://schemas.microsoft.com/office/powerpoint/2010/main" val="2156970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Tutorial Objectives</a:t>
            </a:r>
          </a:p>
        </p:txBody>
      </p:sp>
      <p:sp>
        <p:nvSpPr>
          <p:cNvPr id="3" name="Content Placeholder 2"/>
          <p:cNvSpPr>
            <a:spLocks noGrp="1"/>
          </p:cNvSpPr>
          <p:nvPr>
            <p:ph idx="1"/>
          </p:nvPr>
        </p:nvSpPr>
        <p:spPr/>
        <p:txBody>
          <a:bodyPr/>
          <a:lstStyle/>
          <a:p>
            <a:r>
              <a:rPr lang="en-US" noProof="0" dirty="0"/>
              <a:t>You should:</a:t>
            </a:r>
          </a:p>
          <a:p>
            <a:pPr lvl="1"/>
            <a:r>
              <a:rPr lang="en-US" noProof="0" dirty="0"/>
              <a:t>Know where FHIR fits in the broader healthcare landscape, including other HL7 specifications</a:t>
            </a:r>
          </a:p>
          <a:p>
            <a:pPr lvl="1"/>
            <a:r>
              <a:rPr lang="en-US" noProof="0" dirty="0"/>
              <a:t>Be able to explain what FHIR is to others in your organization</a:t>
            </a:r>
          </a:p>
          <a:p>
            <a:pPr lvl="1"/>
            <a:r>
              <a:rPr lang="en-US" noProof="0" dirty="0"/>
              <a:t>Be able to evaluate whether and how FHIR is relevant to your organization and within what timelines</a:t>
            </a:r>
          </a:p>
          <a:p>
            <a:pPr lvl="1"/>
            <a:r>
              <a:rPr lang="en-US" noProof="0" dirty="0"/>
              <a:t>Have a basic picture of what’s happening in the FHIR implementation space right now</a:t>
            </a:r>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extLst>
      <p:ext uri="{BB962C8B-B14F-4D97-AF65-F5344CB8AC3E}">
        <p14:creationId xmlns:p14="http://schemas.microsoft.com/office/powerpoint/2010/main" val="36504222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Resources</a:t>
            </a:r>
          </a:p>
        </p:txBody>
      </p:sp>
      <p:sp>
        <p:nvSpPr>
          <p:cNvPr id="3" name="Content Placeholder 2"/>
          <p:cNvSpPr>
            <a:spLocks noGrp="1"/>
          </p:cNvSpPr>
          <p:nvPr>
            <p:ph idx="1"/>
          </p:nvPr>
        </p:nvSpPr>
        <p:spPr/>
        <p:txBody>
          <a:bodyPr/>
          <a:lstStyle/>
          <a:p>
            <a:r>
              <a:rPr lang="en-US" noProof="0" dirty="0"/>
              <a:t>“Resources” are:</a:t>
            </a:r>
          </a:p>
          <a:p>
            <a:pPr lvl="1"/>
            <a:r>
              <a:rPr lang="en-US" noProof="0" dirty="0"/>
              <a:t>Small logically discrete units of exchange</a:t>
            </a:r>
          </a:p>
          <a:p>
            <a:pPr lvl="1"/>
            <a:r>
              <a:rPr lang="en-US" noProof="0" dirty="0"/>
              <a:t>Defined behavior and meaning</a:t>
            </a:r>
          </a:p>
          <a:p>
            <a:pPr lvl="1"/>
            <a:r>
              <a:rPr lang="en-US" noProof="0" dirty="0"/>
              <a:t>Known identity / location</a:t>
            </a:r>
          </a:p>
          <a:p>
            <a:pPr lvl="1"/>
            <a:r>
              <a:rPr lang="en-US" noProof="0" dirty="0"/>
              <a:t>Smallest unit of transaction</a:t>
            </a:r>
          </a:p>
          <a:p>
            <a:pPr lvl="1"/>
            <a:r>
              <a:rPr lang="en-US" noProof="0" dirty="0"/>
              <a:t>“of interest” to healthcare</a:t>
            </a:r>
          </a:p>
          <a:p>
            <a:pPr lvl="1"/>
            <a:endParaRPr lang="en-US" noProof="0" dirty="0"/>
          </a:p>
          <a:p>
            <a:pPr lvl="1"/>
            <a:r>
              <a:rPr lang="en-US" noProof="0" dirty="0"/>
              <a:t>V2: Sort of like Segments</a:t>
            </a:r>
          </a:p>
          <a:p>
            <a:pPr lvl="1"/>
            <a:r>
              <a:rPr lang="en-US" noProof="0" dirty="0"/>
              <a:t>V3: Sort of like CMETs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40</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5046"/>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1968" y="3356992"/>
            <a:ext cx="2362324" cy="236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999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Resource URLs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317235013"/>
              </p:ext>
            </p:extLst>
          </p:nvPr>
        </p:nvGraphicFramePr>
        <p:xfrm>
          <a:off x="323527" y="1700809"/>
          <a:ext cx="8352930" cy="4643440"/>
        </p:xfrm>
        <a:graphic>
          <a:graphicData uri="http://schemas.openxmlformats.org/drawingml/2006/table">
            <a:tbl>
              <a:tblPr firstRow="1" bandRow="1">
                <a:tableStyleId>{5C22544A-7EE6-4342-B048-85BDC9FD1C3A}</a:tableStyleId>
              </a:tblPr>
              <a:tblGrid>
                <a:gridCol w="2160241">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2592288">
                  <a:extLst>
                    <a:ext uri="{9D8B030D-6E8A-4147-A177-3AD203B41FA5}">
                      <a16:colId xmlns:a16="http://schemas.microsoft.com/office/drawing/2014/main" val="20002"/>
                    </a:ext>
                  </a:extLst>
                </a:gridCol>
                <a:gridCol w="1872209">
                  <a:extLst>
                    <a:ext uri="{9D8B030D-6E8A-4147-A177-3AD203B41FA5}">
                      <a16:colId xmlns:a16="http://schemas.microsoft.com/office/drawing/2014/main" val="20003"/>
                    </a:ext>
                  </a:extLst>
                </a:gridCol>
              </a:tblGrid>
              <a:tr h="643307">
                <a:tc>
                  <a:txBody>
                    <a:bodyPr/>
                    <a:lstStyle/>
                    <a:p>
                      <a:r>
                        <a:rPr kumimoji="0" lang="en-AU" sz="2000" b="1" kern="1200" dirty="0">
                          <a:solidFill>
                            <a:schemeClr val="bg1"/>
                          </a:solidFill>
                          <a:latin typeface="Franklin Gothic Book" charset="0"/>
                          <a:ea typeface="ＭＳ Ｐゴシック" charset="-128"/>
                          <a:cs typeface="ＭＳ Ｐゴシック" charset="-128"/>
                        </a:rPr>
                        <a:t>Template</a:t>
                      </a:r>
                    </a:p>
                  </a:txBody>
                  <a:tcPr/>
                </a:tc>
                <a:tc>
                  <a:txBody>
                    <a:bodyPr/>
                    <a:lstStyle/>
                    <a:p>
                      <a:r>
                        <a:rPr kumimoji="0" lang="en-AU" sz="2000" b="1" kern="1200" dirty="0">
                          <a:solidFill>
                            <a:schemeClr val="bg1"/>
                          </a:solidFill>
                          <a:latin typeface="Franklin Gothic Book" charset="0"/>
                          <a:ea typeface="ＭＳ Ｐゴシック" charset="-128"/>
                          <a:cs typeface="ＭＳ Ｐゴシック" charset="-128"/>
                        </a:rPr>
                        <a:t>Description</a:t>
                      </a:r>
                    </a:p>
                  </a:txBody>
                  <a:tcPr/>
                </a:tc>
                <a:tc>
                  <a:txBody>
                    <a:bodyPr/>
                    <a:lstStyle/>
                    <a:p>
                      <a:r>
                        <a:rPr kumimoji="0" lang="en-AU" sz="1600" b="1" kern="1200" dirty="0">
                          <a:solidFill>
                            <a:schemeClr val="bg1"/>
                          </a:solidFill>
                          <a:latin typeface="Franklin Gothic Book" charset="0"/>
                          <a:ea typeface="ＭＳ Ｐゴシック" charset="-128"/>
                          <a:cs typeface="ＭＳ Ｐゴシック" charset="-128"/>
                        </a:rPr>
                        <a:t>Example</a:t>
                      </a:r>
                    </a:p>
                  </a:txBody>
                  <a:tcPr/>
                </a:tc>
                <a:tc>
                  <a:txBody>
                    <a:bodyPr/>
                    <a:lstStyle/>
                    <a:p>
                      <a:r>
                        <a:rPr kumimoji="0" lang="en-AU" sz="1600" b="1" kern="1200" dirty="0">
                          <a:solidFill>
                            <a:schemeClr val="bg1"/>
                          </a:solidFill>
                          <a:latin typeface="Franklin Gothic Book" charset="0"/>
                          <a:ea typeface="ＭＳ Ｐゴシック" charset="-128"/>
                          <a:cs typeface="ＭＳ Ｐゴシック" charset="-128"/>
                        </a:rPr>
                        <a:t>Operations</a:t>
                      </a:r>
                    </a:p>
                  </a:txBody>
                  <a:tcPr/>
                </a:tc>
                <a:extLst>
                  <a:ext uri="{0D108BD9-81ED-4DB2-BD59-A6C34878D82A}">
                    <a16:rowId xmlns:a16="http://schemas.microsoft.com/office/drawing/2014/main" val="10000"/>
                  </a:ext>
                </a:extLst>
              </a:tr>
              <a:tr h="450034">
                <a:tc>
                  <a:txBody>
                    <a:bodyPr/>
                    <a:lstStyle/>
                    <a:p>
                      <a:r>
                        <a:rPr kumimoji="0" lang="en-AU" sz="2000" b="1" kern="1200" dirty="0">
                          <a:solidFill>
                            <a:schemeClr val="tx1"/>
                          </a:solidFill>
                          <a:latin typeface="Franklin Gothic Book" charset="0"/>
                          <a:ea typeface="ＭＳ Ｐゴシック" charset="-128"/>
                          <a:cs typeface="ＭＳ Ｐゴシック" charset="-128"/>
                        </a:rPr>
                        <a:t>[base]</a:t>
                      </a:r>
                    </a:p>
                  </a:txBody>
                  <a:tcPr/>
                </a:tc>
                <a:tc>
                  <a:txBody>
                    <a:bodyPr/>
                    <a:lstStyle/>
                    <a:p>
                      <a:r>
                        <a:rPr kumimoji="0" lang="en-AU" sz="2000" b="1" kern="1200" dirty="0">
                          <a:solidFill>
                            <a:schemeClr val="tx1"/>
                          </a:solidFill>
                          <a:latin typeface="Franklin Gothic Book" charset="0"/>
                          <a:ea typeface="ＭＳ Ｐゴシック" charset="-128"/>
                          <a:cs typeface="ＭＳ Ｐゴシック" charset="-128"/>
                        </a:rPr>
                        <a:t>Server URL</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http://fhir.com</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GET, POST</a:t>
                      </a:r>
                    </a:p>
                  </a:txBody>
                  <a:tcPr/>
                </a:tc>
                <a:extLst>
                  <a:ext uri="{0D108BD9-81ED-4DB2-BD59-A6C34878D82A}">
                    <a16:rowId xmlns:a16="http://schemas.microsoft.com/office/drawing/2014/main" val="10001"/>
                  </a:ext>
                </a:extLst>
              </a:tr>
              <a:tr h="706858">
                <a:tc>
                  <a:txBody>
                    <a:bodyPr/>
                    <a:lstStyle/>
                    <a:p>
                      <a:r>
                        <a:rPr kumimoji="0" lang="en-AU" sz="2000" b="1" kern="1200" dirty="0">
                          <a:solidFill>
                            <a:schemeClr val="tx1"/>
                          </a:solidFill>
                          <a:latin typeface="Franklin Gothic Book" charset="0"/>
                          <a:ea typeface="ＭＳ Ｐゴシック" charset="-128"/>
                          <a:cs typeface="ＭＳ Ｐゴシック" charset="-128"/>
                        </a:rPr>
                        <a:t>[base]/[type]</a:t>
                      </a:r>
                    </a:p>
                  </a:txBody>
                  <a:tcPr/>
                </a:tc>
                <a:tc>
                  <a:txBody>
                    <a:bodyPr/>
                    <a:lstStyle/>
                    <a:p>
                      <a:r>
                        <a:rPr kumimoji="0" lang="en-AU" sz="2000" b="1" kern="1200" baseline="0" dirty="0">
                          <a:solidFill>
                            <a:schemeClr val="tx1"/>
                          </a:solidFill>
                          <a:latin typeface="Franklin Gothic Book" charset="0"/>
                          <a:ea typeface="ＭＳ Ｐゴシック" charset="-128"/>
                          <a:cs typeface="ＭＳ Ｐゴシック" charset="-128"/>
                        </a:rPr>
                        <a:t>Collection Manager</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http://fhir.com/Patient</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GET, POST</a:t>
                      </a:r>
                    </a:p>
                  </a:txBody>
                  <a:tcPr/>
                </a:tc>
                <a:extLst>
                  <a:ext uri="{0D108BD9-81ED-4DB2-BD59-A6C34878D82A}">
                    <a16:rowId xmlns:a16="http://schemas.microsoft.com/office/drawing/2014/main" val="10002"/>
                  </a:ext>
                </a:extLst>
              </a:tr>
              <a:tr h="720080">
                <a:tc>
                  <a:txBody>
                    <a:bodyPr/>
                    <a:lstStyle/>
                    <a:p>
                      <a:r>
                        <a:rPr kumimoji="0" lang="en-AU" sz="2000" b="1" kern="1200" dirty="0">
                          <a:solidFill>
                            <a:schemeClr val="tx1"/>
                          </a:solidFill>
                          <a:latin typeface="Franklin Gothic Book" charset="0"/>
                          <a:ea typeface="ＭＳ Ｐゴシック" charset="-128"/>
                          <a:cs typeface="ＭＳ Ｐゴシック" charset="-128"/>
                        </a:rPr>
                        <a:t>[base]/[type]/[id]</a:t>
                      </a:r>
                    </a:p>
                  </a:txBody>
                  <a:tcPr/>
                </a:tc>
                <a:tc>
                  <a:txBody>
                    <a:bodyPr/>
                    <a:lstStyle/>
                    <a:p>
                      <a:r>
                        <a:rPr kumimoji="0" lang="en-AU" sz="2000" b="1" kern="1200" dirty="0">
                          <a:solidFill>
                            <a:schemeClr val="tx1"/>
                          </a:solidFill>
                          <a:latin typeface="Franklin Gothic Book" charset="0"/>
                          <a:ea typeface="ＭＳ Ｐゴシック" charset="-128"/>
                          <a:cs typeface="ＭＳ Ｐゴシック" charset="-128"/>
                        </a:rPr>
                        <a:t>URL for a resource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 PUT, DELETE, PATCH</a:t>
                      </a:r>
                    </a:p>
                  </a:txBody>
                  <a:tcPr/>
                </a:tc>
                <a:extLst>
                  <a:ext uri="{0D108BD9-81ED-4DB2-BD59-A6C34878D82A}">
                    <a16:rowId xmlns:a16="http://schemas.microsoft.com/office/drawing/2014/main" val="10003"/>
                  </a:ext>
                </a:extLst>
              </a:tr>
              <a:tr h="1005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a:solidFill>
                            <a:schemeClr val="tx1"/>
                          </a:solidFill>
                          <a:latin typeface="Franklin Gothic Book" charset="0"/>
                          <a:ea typeface="ＭＳ Ｐゴシック" charset="-128"/>
                          <a:cs typeface="ＭＳ Ｐゴシック" charset="-128"/>
                        </a:rPr>
                        <a:t>[base]/[type]/[id]/_history/[vid]</a:t>
                      </a:r>
                    </a:p>
                    <a:p>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kern="1200" baseline="0" dirty="0">
                          <a:solidFill>
                            <a:schemeClr val="tx1"/>
                          </a:solidFill>
                          <a:latin typeface="Franklin Gothic Book" charset="0"/>
                          <a:ea typeface="ＭＳ Ｐゴシック" charset="-128"/>
                          <a:cs typeface="ＭＳ Ｐゴシック" charset="-128"/>
                        </a:rPr>
                        <a:t>Past version</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http://fhir.com/Patient/23/_history/2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a:t>
                      </a:r>
                    </a:p>
                  </a:txBody>
                  <a:tcPr/>
                </a:tc>
                <a:extLst>
                  <a:ext uri="{0D108BD9-81ED-4DB2-BD59-A6C34878D82A}">
                    <a16:rowId xmlns:a16="http://schemas.microsoft.com/office/drawing/2014/main" val="10004"/>
                  </a:ext>
                </a:extLst>
              </a:tr>
              <a:tr h="11173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a:solidFill>
                            <a:schemeClr val="tx1"/>
                          </a:solidFill>
                          <a:latin typeface="Franklin Gothic Book" charset="0"/>
                          <a:ea typeface="ＭＳ Ｐゴシック" charset="-128"/>
                          <a:cs typeface="ＭＳ Ｐゴシック" charset="-128"/>
                        </a:rPr>
                        <a:t>[base]/([type]/([id]/)?)?$[name]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a:solidFill>
                            <a:schemeClr val="tx1"/>
                          </a:solidFill>
                          <a:latin typeface="Franklin Gothic Book" charset="0"/>
                          <a:ea typeface="ＭＳ Ｐゴシック" charset="-128"/>
                          <a:cs typeface="ＭＳ Ｐゴシック" charset="-128"/>
                        </a:rPr>
                        <a:t>Operation (server action)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a:t>
                      </a:r>
                      <a:br>
                        <a:rPr kumimoji="0" lang="en-AU" sz="1600" b="1" kern="1200" dirty="0">
                          <a:solidFill>
                            <a:schemeClr val="tx1"/>
                          </a:solidFill>
                          <a:latin typeface="Franklin Gothic Book" charset="0"/>
                          <a:ea typeface="ＭＳ Ｐゴシック" charset="-128"/>
                          <a:cs typeface="ＭＳ Ｐゴシック" charset="-128"/>
                        </a:rPr>
                      </a:br>
                      <a:r>
                        <a:rPr kumimoji="0" lang="en-AU" sz="1600" b="1" kern="1200" dirty="0">
                          <a:solidFill>
                            <a:schemeClr val="tx1"/>
                          </a:solidFill>
                          <a:latin typeface="Franklin Gothic Book" charset="0"/>
                          <a:ea typeface="ＭＳ Ｐゴシック" charset="-128"/>
                          <a:cs typeface="ＭＳ Ｐゴシック" charset="-128"/>
                        </a:rPr>
                        <a:t>/23/$everything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 or POST</a:t>
                      </a:r>
                    </a:p>
                  </a:txBody>
                  <a:tcPr/>
                </a:tc>
                <a:extLst>
                  <a:ext uri="{0D108BD9-81ED-4DB2-BD59-A6C34878D82A}">
                    <a16:rowId xmlns:a16="http://schemas.microsoft.com/office/drawing/2014/main" val="10005"/>
                  </a:ext>
                </a:extLst>
              </a:tr>
            </a:tbl>
          </a:graphicData>
        </a:graphic>
      </p:graphicFrame>
      <p:sp>
        <p:nvSpPr>
          <p:cNvPr id="3" name="Slide Number Placeholder 2"/>
          <p:cNvSpPr>
            <a:spLocks noGrp="1"/>
          </p:cNvSpPr>
          <p:nvPr>
            <p:ph type="sldNum" sz="quarter" idx="4"/>
          </p:nvPr>
        </p:nvSpPr>
        <p:spPr/>
        <p:txBody>
          <a:bodyPr/>
          <a:lstStyle/>
          <a:p>
            <a:fld id="{5CC3E5C4-3E2B-40F1-9F2B-C46CEB0C88DF}" type="slidenum">
              <a:rPr lang="en-CA" smtClean="0"/>
              <a:pPr/>
              <a:t>41</a:t>
            </a:fld>
            <a:endParaRPr lang="en-CA" dirty="0"/>
          </a:p>
        </p:txBody>
      </p:sp>
    </p:spTree>
    <p:extLst>
      <p:ext uri="{BB962C8B-B14F-4D97-AF65-F5344CB8AC3E}">
        <p14:creationId xmlns:p14="http://schemas.microsoft.com/office/powerpoint/2010/main" val="163669242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dirty="0"/>
              <a:t>What’s a Resource?</a:t>
            </a:r>
          </a:p>
        </p:txBody>
      </p:sp>
      <p:sp>
        <p:nvSpPr>
          <p:cNvPr id="9" name="Text Placeholder 8"/>
          <p:cNvSpPr>
            <a:spLocks noGrp="1"/>
          </p:cNvSpPr>
          <p:nvPr>
            <p:ph type="body" idx="1"/>
          </p:nvPr>
        </p:nvSpPr>
        <p:spPr/>
        <p:txBody>
          <a:bodyPr/>
          <a:lstStyle/>
          <a:p>
            <a:r>
              <a:rPr lang="en-US" noProof="0" dirty="0"/>
              <a:t>Examples</a:t>
            </a:r>
          </a:p>
        </p:txBody>
      </p:sp>
      <p:sp>
        <p:nvSpPr>
          <p:cNvPr id="7" name="Content Placeholder 6"/>
          <p:cNvSpPr>
            <a:spLocks noGrp="1"/>
          </p:cNvSpPr>
          <p:nvPr>
            <p:ph sz="half" idx="2"/>
          </p:nvPr>
        </p:nvSpPr>
        <p:spPr/>
        <p:txBody>
          <a:bodyPr/>
          <a:lstStyle/>
          <a:p>
            <a:r>
              <a:rPr lang="en-US" noProof="0" dirty="0"/>
              <a:t>Administrative</a:t>
            </a:r>
          </a:p>
          <a:p>
            <a:pPr lvl="1"/>
            <a:r>
              <a:rPr lang="en-US" noProof="0" dirty="0"/>
              <a:t>Patient, Practitioner, Organization, Location, Coverage, Invoice</a:t>
            </a:r>
          </a:p>
          <a:p>
            <a:r>
              <a:rPr lang="en-US" noProof="0" dirty="0"/>
              <a:t>Clinical Concepts</a:t>
            </a:r>
          </a:p>
          <a:p>
            <a:pPr lvl="1"/>
            <a:r>
              <a:rPr lang="en-US" noProof="0" dirty="0"/>
              <a:t>Allergy, Condition, Family History, Care Plan</a:t>
            </a:r>
          </a:p>
          <a:p>
            <a:r>
              <a:rPr lang="en-US" noProof="0" dirty="0"/>
              <a:t>Infrastructure</a:t>
            </a:r>
          </a:p>
          <a:p>
            <a:pPr lvl="1"/>
            <a:r>
              <a:rPr lang="en-US" noProof="0" dirty="0"/>
              <a:t>Document, Message, Profile, Conformance</a:t>
            </a:r>
          </a:p>
        </p:txBody>
      </p:sp>
      <p:sp>
        <p:nvSpPr>
          <p:cNvPr id="10" name="Text Placeholder 9"/>
          <p:cNvSpPr>
            <a:spLocks noGrp="1"/>
          </p:cNvSpPr>
          <p:nvPr>
            <p:ph type="body" sz="quarter" idx="3"/>
          </p:nvPr>
        </p:nvSpPr>
        <p:spPr/>
        <p:txBody>
          <a:bodyPr/>
          <a:lstStyle/>
          <a:p>
            <a:r>
              <a:rPr lang="en-US" noProof="0" dirty="0"/>
              <a:t>Non-examples</a:t>
            </a:r>
          </a:p>
        </p:txBody>
      </p:sp>
      <p:sp>
        <p:nvSpPr>
          <p:cNvPr id="11" name="Content Placeholder 10"/>
          <p:cNvSpPr>
            <a:spLocks noGrp="1"/>
          </p:cNvSpPr>
          <p:nvPr>
            <p:ph sz="quarter" idx="4"/>
          </p:nvPr>
        </p:nvSpPr>
        <p:spPr/>
        <p:txBody>
          <a:bodyPr/>
          <a:lstStyle/>
          <a:p>
            <a:r>
              <a:rPr lang="en-US" noProof="0" dirty="0"/>
              <a:t>Gender</a:t>
            </a:r>
          </a:p>
          <a:p>
            <a:pPr lvl="1"/>
            <a:r>
              <a:rPr lang="en-US" noProof="0" dirty="0"/>
              <a:t>Too small</a:t>
            </a:r>
          </a:p>
          <a:p>
            <a:r>
              <a:rPr lang="en-US" noProof="0" dirty="0"/>
              <a:t>Electronic Health Record </a:t>
            </a:r>
          </a:p>
          <a:p>
            <a:pPr lvl="1"/>
            <a:r>
              <a:rPr lang="en-US" noProof="0" dirty="0"/>
              <a:t>Too big</a:t>
            </a:r>
          </a:p>
          <a:p>
            <a:r>
              <a:rPr lang="en-US" noProof="0" dirty="0"/>
              <a:t>Blood Pressure</a:t>
            </a:r>
          </a:p>
          <a:p>
            <a:pPr lvl="1"/>
            <a:r>
              <a:rPr lang="en-US" noProof="0" dirty="0"/>
              <a:t>Too specific</a:t>
            </a:r>
          </a:p>
          <a:p>
            <a:r>
              <a:rPr lang="en-US" noProof="0" dirty="0"/>
              <a:t>Intervention</a:t>
            </a:r>
          </a:p>
          <a:p>
            <a:pPr lvl="1"/>
            <a:r>
              <a:rPr lang="en-US" noProof="0" dirty="0"/>
              <a:t>Too broad</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42</a:t>
            </a:fld>
            <a:endParaRPr lang="en-CA" dirty="0"/>
          </a:p>
        </p:txBody>
      </p:sp>
      <p:sp>
        <p:nvSpPr>
          <p:cNvPr id="12" name="TextBox 11"/>
          <p:cNvSpPr txBox="1"/>
          <p:nvPr/>
        </p:nvSpPr>
        <p:spPr>
          <a:xfrm>
            <a:off x="3203848" y="5805264"/>
            <a:ext cx="4896544" cy="707886"/>
          </a:xfrm>
          <a:prstGeom prst="rect">
            <a:avLst/>
          </a:prstGeom>
          <a:noFill/>
        </p:spPr>
        <p:txBody>
          <a:bodyPr wrap="square" rtlCol="0">
            <a:spAutoFit/>
          </a:bodyPr>
          <a:lstStyle/>
          <a:p>
            <a:r>
              <a:rPr lang="en-US" sz="4000" b="1" dirty="0">
                <a:solidFill>
                  <a:schemeClr val="accent1"/>
                </a:solidFill>
              </a:rPr>
              <a:t>100-150 total - ever</a:t>
            </a:r>
            <a:endParaRPr lang="en-CA" sz="4000" b="1" dirty="0">
              <a:solidFill>
                <a:schemeClr val="accent1"/>
              </a:solidFill>
            </a:endParaRPr>
          </a:p>
        </p:txBody>
      </p:sp>
    </p:spTree>
    <p:extLst>
      <p:ext uri="{BB962C8B-B14F-4D97-AF65-F5344CB8AC3E}">
        <p14:creationId xmlns:p14="http://schemas.microsoft.com/office/powerpoint/2010/main" val="179795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uiExpand="1" build="p"/>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solidFill>
                  <a:schemeClr val="tx1"/>
                </a:solidFill>
              </a:rPr>
              <a:t>STU 3 Resource List</a:t>
            </a:r>
          </a:p>
        </p:txBody>
      </p:sp>
      <p:pic>
        <p:nvPicPr>
          <p:cNvPr id="4" name="Picture 3"/>
          <p:cNvPicPr>
            <a:picLocks noChangeAspect="1"/>
          </p:cNvPicPr>
          <p:nvPr/>
        </p:nvPicPr>
        <p:blipFill>
          <a:blip r:embed="rId2"/>
          <a:stretch>
            <a:fillRect/>
          </a:stretch>
        </p:blipFill>
        <p:spPr>
          <a:xfrm>
            <a:off x="322757" y="1124744"/>
            <a:ext cx="8269915" cy="5400600"/>
          </a:xfrm>
          <a:prstGeom prst="rect">
            <a:avLst/>
          </a:prstGeom>
        </p:spPr>
      </p:pic>
    </p:spTree>
    <p:extLst>
      <p:ext uri="{BB962C8B-B14F-4D97-AF65-F5344CB8AC3E}">
        <p14:creationId xmlns:p14="http://schemas.microsoft.com/office/powerpoint/2010/main" val="256103249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STU 3 Resource List</a:t>
            </a:r>
          </a:p>
        </p:txBody>
      </p:sp>
      <p:sp>
        <p:nvSpPr>
          <p:cNvPr id="7" name="Slide Number Placeholder 6"/>
          <p:cNvSpPr>
            <a:spLocks noGrp="1"/>
          </p:cNvSpPr>
          <p:nvPr>
            <p:ph type="sldNum" sz="quarter" idx="4"/>
          </p:nvPr>
        </p:nvSpPr>
        <p:spPr/>
        <p:txBody>
          <a:bodyPr/>
          <a:lstStyle/>
          <a:p>
            <a:fld id="{5CC3E5C4-3E2B-40F1-9F2B-C46CEB0C88DF}" type="slidenum">
              <a:rPr lang="en-CA" smtClean="0"/>
              <a:pPr/>
              <a:t>44</a:t>
            </a:fld>
            <a:endParaRPr lang="en-CA" dirty="0"/>
          </a:p>
        </p:txBody>
      </p:sp>
      <p:pic>
        <p:nvPicPr>
          <p:cNvPr id="3" name="Picture 2"/>
          <p:cNvPicPr>
            <a:picLocks noChangeAspect="1"/>
          </p:cNvPicPr>
          <p:nvPr/>
        </p:nvPicPr>
        <p:blipFill>
          <a:blip r:embed="rId2"/>
          <a:stretch>
            <a:fillRect/>
          </a:stretch>
        </p:blipFill>
        <p:spPr>
          <a:xfrm>
            <a:off x="251520" y="1628800"/>
            <a:ext cx="8640960" cy="2201310"/>
          </a:xfrm>
          <a:prstGeom prst="rect">
            <a:avLst/>
          </a:prstGeom>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527857" y="282417"/>
            <a:ext cx="5083782" cy="6192687"/>
          </a:xfrm>
          <a:prstGeom prst="rect">
            <a:avLst/>
          </a:prstGeom>
          <a:noFill/>
          <a:ln w="9525">
            <a:noFill/>
            <a:miter lim="800000"/>
            <a:headEnd/>
            <a:tailEnd/>
          </a:ln>
        </p:spPr>
      </p:pic>
      <p:sp>
        <p:nvSpPr>
          <p:cNvPr id="11" name="Rectangle 10"/>
          <p:cNvSpPr/>
          <p:nvPr/>
        </p:nvSpPr>
        <p:spPr>
          <a:xfrm>
            <a:off x="428713" y="1124745"/>
            <a:ext cx="5416056" cy="108012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7" name="Text Box 3"/>
          <p:cNvSpPr txBox="1"/>
          <p:nvPr/>
        </p:nvSpPr>
        <p:spPr>
          <a:xfrm>
            <a:off x="6434444" y="1268760"/>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Human Readable Summary</a:t>
            </a:r>
          </a:p>
        </p:txBody>
      </p:sp>
      <p:cxnSp>
        <p:nvCxnSpPr>
          <p:cNvPr id="8" name="Straight Arrow Connector 7"/>
          <p:cNvCxnSpPr/>
          <p:nvPr/>
        </p:nvCxnSpPr>
        <p:spPr>
          <a:xfrm flipH="1">
            <a:off x="5901283" y="1628800"/>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6419171" y="3645024"/>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Standard Data </a:t>
            </a:r>
            <a:br>
              <a:rPr lang="en-AU" sz="1600" dirty="0">
                <a:effectLst/>
                <a:ea typeface="Calibri"/>
                <a:cs typeface="Times New Roman"/>
              </a:rPr>
            </a:br>
            <a:r>
              <a:rPr lang="en-AU" sz="1600" dirty="0">
                <a:effectLst/>
                <a:ea typeface="Calibri"/>
                <a:cs typeface="Times New Roman"/>
              </a:rPr>
              <a:t>Content:</a:t>
            </a:r>
          </a:p>
          <a:p>
            <a:pPr marL="342900" lvl="0" indent="-342900">
              <a:lnSpc>
                <a:spcPct val="115000"/>
              </a:lnSpc>
              <a:spcAft>
                <a:spcPts val="0"/>
              </a:spcAft>
              <a:buFont typeface="Symbol"/>
              <a:buChar char=""/>
            </a:pPr>
            <a:r>
              <a:rPr lang="en-AU" sz="1200" dirty="0">
                <a:effectLst/>
                <a:ea typeface="Calibri"/>
                <a:cs typeface="Times New Roman"/>
              </a:rPr>
              <a:t>MRN</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Name</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Gender</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Date of Birth</a:t>
            </a:r>
            <a:endParaRPr lang="en-AU" sz="1600" dirty="0">
              <a:effectLst/>
              <a:ea typeface="Calibri"/>
              <a:cs typeface="Times New Roman"/>
            </a:endParaRPr>
          </a:p>
          <a:p>
            <a:pPr marL="342900" lvl="0" indent="-342900">
              <a:lnSpc>
                <a:spcPct val="115000"/>
              </a:lnSpc>
              <a:spcAft>
                <a:spcPts val="1000"/>
              </a:spcAft>
              <a:buFont typeface="Symbol"/>
              <a:buChar char=""/>
            </a:pPr>
            <a:r>
              <a:rPr lang="en-AU" sz="1200" dirty="0">
                <a:effectLst/>
                <a:ea typeface="Calibri"/>
                <a:cs typeface="Times New Roman"/>
              </a:rPr>
              <a:t>Provider</a:t>
            </a:r>
            <a:endParaRPr lang="en-AU" sz="1600" dirty="0">
              <a:effectLst/>
              <a:ea typeface="Calibri"/>
              <a:cs typeface="Times New Roman"/>
            </a:endParaRPr>
          </a:p>
        </p:txBody>
      </p:sp>
      <p:cxnSp>
        <p:nvCxnSpPr>
          <p:cNvPr id="10" name="Straight Arrow Connector 9"/>
          <p:cNvCxnSpPr/>
          <p:nvPr/>
        </p:nvCxnSpPr>
        <p:spPr>
          <a:xfrm flipH="1">
            <a:off x="5864072" y="4543408"/>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428713" y="2924944"/>
            <a:ext cx="5439431" cy="3456384"/>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3" name="Rectangle 12"/>
          <p:cNvSpPr/>
          <p:nvPr/>
        </p:nvSpPr>
        <p:spPr>
          <a:xfrm>
            <a:off x="419541" y="2276872"/>
            <a:ext cx="5416056" cy="576064"/>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4" name="Text Box 10"/>
          <p:cNvSpPr txBox="1"/>
          <p:nvPr/>
        </p:nvSpPr>
        <p:spPr>
          <a:xfrm>
            <a:off x="6419171" y="2204864"/>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solidFill>
                  <a:schemeClr val="tx1"/>
                </a:solidFill>
                <a:effectLst/>
                <a:ea typeface="Calibri"/>
                <a:cs typeface="Times New Roman"/>
              </a:rPr>
              <a:t>Extension with reference to its definition</a:t>
            </a:r>
          </a:p>
        </p:txBody>
      </p:sp>
      <p:cxnSp>
        <p:nvCxnSpPr>
          <p:cNvPr id="15" name="Straight Arrow Connector 14"/>
          <p:cNvCxnSpPr/>
          <p:nvPr/>
        </p:nvCxnSpPr>
        <p:spPr>
          <a:xfrm flipH="1">
            <a:off x="5875756" y="2492896"/>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428713" y="424545"/>
            <a:ext cx="5416056" cy="628191"/>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7" name="Text Box 3"/>
          <p:cNvSpPr txBox="1"/>
          <p:nvPr/>
        </p:nvSpPr>
        <p:spPr>
          <a:xfrm>
            <a:off x="6434444" y="548680"/>
            <a:ext cx="2397336" cy="385358"/>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Identity &amp; Metadata</a:t>
            </a:r>
          </a:p>
        </p:txBody>
      </p:sp>
      <p:cxnSp>
        <p:nvCxnSpPr>
          <p:cNvPr id="18" name="Straight Arrow Connector 17"/>
          <p:cNvCxnSpPr/>
          <p:nvPr/>
        </p:nvCxnSpPr>
        <p:spPr>
          <a:xfrm flipH="1">
            <a:off x="5901283" y="764704"/>
            <a:ext cx="542925"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23745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5CC3E5C4-3E2B-40F1-9F2B-C46CEB0C88DF}" type="slidenum">
              <a:rPr lang="en-CA" smtClean="0"/>
              <a:pPr/>
              <a:t>46</a:t>
            </a:fld>
            <a:endParaRPr lang="en-CA" dirty="0"/>
          </a:p>
        </p:txBody>
      </p:sp>
      <p:sp>
        <p:nvSpPr>
          <p:cNvPr id="2" name="Title 1"/>
          <p:cNvSpPr>
            <a:spLocks noGrp="1"/>
          </p:cNvSpPr>
          <p:nvPr>
            <p:ph type="title"/>
          </p:nvPr>
        </p:nvSpPr>
        <p:spPr/>
        <p:txBody>
          <a:bodyPr/>
          <a:lstStyle/>
          <a:p>
            <a:r>
              <a:rPr lang="en-US" noProof="0" dirty="0"/>
              <a:t>Resource Definitions</a:t>
            </a:r>
          </a:p>
        </p:txBody>
      </p:sp>
      <p:pic>
        <p:nvPicPr>
          <p:cNvPr id="7" name="Picture 6"/>
          <p:cNvPicPr>
            <a:picLocks noChangeAspect="1"/>
          </p:cNvPicPr>
          <p:nvPr/>
        </p:nvPicPr>
        <p:blipFill>
          <a:blip r:embed="rId2"/>
          <a:stretch>
            <a:fillRect/>
          </a:stretch>
        </p:blipFill>
        <p:spPr>
          <a:xfrm>
            <a:off x="251520" y="260648"/>
            <a:ext cx="8610030" cy="6120680"/>
          </a:xfrm>
          <a:prstGeom prst="rect">
            <a:avLst/>
          </a:prstGeom>
        </p:spPr>
      </p:pic>
    </p:spTree>
    <p:extLst>
      <p:ext uri="{BB962C8B-B14F-4D97-AF65-F5344CB8AC3E}">
        <p14:creationId xmlns:p14="http://schemas.microsoft.com/office/powerpoint/2010/main" val="304186351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sp>
        <p:nvSpPr>
          <p:cNvPr id="3" name="Slide Number Placeholder 2"/>
          <p:cNvSpPr>
            <a:spLocks noGrp="1"/>
          </p:cNvSpPr>
          <p:nvPr>
            <p:ph type="sldNum" sz="quarter" idx="4"/>
          </p:nvPr>
        </p:nvSpPr>
        <p:spPr/>
        <p:txBody>
          <a:bodyPr/>
          <a:lstStyle/>
          <a:p>
            <a:fld id="{5CC3E5C4-3E2B-40F1-9F2B-C46CEB0C88DF}" type="slidenum">
              <a:rPr lang="en-CA" smtClean="0"/>
              <a:pPr/>
              <a:t>47</a:t>
            </a:fld>
            <a:endParaRPr lang="en-CA" dirty="0"/>
          </a:p>
        </p:txBody>
      </p:sp>
      <p:pic>
        <p:nvPicPr>
          <p:cNvPr id="7" name="Picture 6"/>
          <p:cNvPicPr>
            <a:picLocks noChangeAspect="1"/>
          </p:cNvPicPr>
          <p:nvPr/>
        </p:nvPicPr>
        <p:blipFill>
          <a:blip r:embed="rId2"/>
          <a:stretch>
            <a:fillRect/>
          </a:stretch>
        </p:blipFill>
        <p:spPr>
          <a:xfrm>
            <a:off x="298172" y="1860136"/>
            <a:ext cx="8594308" cy="4593200"/>
          </a:xfrm>
          <a:prstGeom prst="rect">
            <a:avLst/>
          </a:prstGeom>
        </p:spPr>
      </p:pic>
    </p:spTree>
    <p:extLst>
      <p:ext uri="{BB962C8B-B14F-4D97-AF65-F5344CB8AC3E}">
        <p14:creationId xmlns:p14="http://schemas.microsoft.com/office/powerpoint/2010/main" val="133516108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5CC3E5C4-3E2B-40F1-9F2B-C46CEB0C88DF}" type="slidenum">
              <a:rPr lang="en-CA" smtClean="0"/>
              <a:pPr/>
              <a:t>48</a:t>
            </a:fld>
            <a:endParaRPr lang="en-CA" dirty="0"/>
          </a:p>
        </p:txBody>
      </p:sp>
      <p:sp>
        <p:nvSpPr>
          <p:cNvPr id="2" name="Title 1"/>
          <p:cNvSpPr>
            <a:spLocks noGrp="1"/>
          </p:cNvSpPr>
          <p:nvPr>
            <p:ph type="title"/>
          </p:nvPr>
        </p:nvSpPr>
        <p:spPr/>
        <p:txBody>
          <a:bodyPr/>
          <a:lstStyle/>
          <a:p>
            <a:r>
              <a:rPr lang="en-US" noProof="0" dirty="0"/>
              <a:t>Resource Definitions</a:t>
            </a:r>
          </a:p>
        </p:txBody>
      </p:sp>
      <p:pic>
        <p:nvPicPr>
          <p:cNvPr id="8" name="Picture 7"/>
          <p:cNvPicPr>
            <a:picLocks noChangeAspect="1"/>
          </p:cNvPicPr>
          <p:nvPr/>
        </p:nvPicPr>
        <p:blipFill>
          <a:blip r:embed="rId2"/>
          <a:stretch>
            <a:fillRect/>
          </a:stretch>
        </p:blipFill>
        <p:spPr>
          <a:xfrm>
            <a:off x="397902" y="248425"/>
            <a:ext cx="8369224" cy="6276919"/>
          </a:xfrm>
          <a:prstGeom prst="rect">
            <a:avLst/>
          </a:prstGeom>
        </p:spPr>
      </p:pic>
    </p:spTree>
    <p:extLst>
      <p:ext uri="{BB962C8B-B14F-4D97-AF65-F5344CB8AC3E}">
        <p14:creationId xmlns:p14="http://schemas.microsoft.com/office/powerpoint/2010/main" val="174440336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ellipse">
            <a:avLst/>
          </a:prstGeom>
        </p:spPr>
        <p:txBody>
          <a:bodyPr/>
          <a:lstStyle/>
          <a:p>
            <a:pPr>
              <a:defRPr/>
            </a:pPr>
            <a:fld id="{7BA541E5-6822-8543-9807-26155EA309BB}" type="slidenum">
              <a:rPr lang="en-US" smtClean="0"/>
              <a:pPr>
                <a:defRPr/>
              </a:pPr>
              <a:t>49</a:t>
            </a:fld>
            <a:endParaRPr lang="en-US" dirty="0"/>
          </a:p>
        </p:txBody>
      </p:sp>
      <p:sp>
        <p:nvSpPr>
          <p:cNvPr id="2" name="Title 1"/>
          <p:cNvSpPr>
            <a:spLocks noGrp="1"/>
          </p:cNvSpPr>
          <p:nvPr>
            <p:ph type="title"/>
          </p:nvPr>
        </p:nvSpPr>
        <p:spPr/>
        <p:txBody>
          <a:bodyPr/>
          <a:lstStyle/>
          <a:p>
            <a:r>
              <a:rPr lang="en-US" noProof="0" dirty="0"/>
              <a:t>Resource Definitions</a:t>
            </a:r>
          </a:p>
        </p:txBody>
      </p:sp>
      <p:pic>
        <p:nvPicPr>
          <p:cNvPr id="7" name="Picture 6"/>
          <p:cNvPicPr>
            <a:picLocks noChangeAspect="1"/>
          </p:cNvPicPr>
          <p:nvPr/>
        </p:nvPicPr>
        <p:blipFill>
          <a:blip r:embed="rId2"/>
          <a:stretch>
            <a:fillRect/>
          </a:stretch>
        </p:blipFill>
        <p:spPr>
          <a:xfrm>
            <a:off x="614200" y="235912"/>
            <a:ext cx="7920880" cy="6290468"/>
          </a:xfrm>
          <a:prstGeom prst="rect">
            <a:avLst/>
          </a:prstGeom>
        </p:spPr>
      </p:pic>
    </p:spTree>
    <p:extLst>
      <p:ext uri="{BB962C8B-B14F-4D97-AF65-F5344CB8AC3E}">
        <p14:creationId xmlns:p14="http://schemas.microsoft.com/office/powerpoint/2010/main" val="210641478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Outline</a:t>
            </a:r>
          </a:p>
        </p:txBody>
      </p:sp>
      <p:sp>
        <p:nvSpPr>
          <p:cNvPr id="5" name="Text Placeholder 4"/>
          <p:cNvSpPr>
            <a:spLocks noGrp="1"/>
          </p:cNvSpPr>
          <p:nvPr>
            <p:ph type="body" idx="1"/>
          </p:nvPr>
        </p:nvSpPr>
        <p:spPr/>
        <p:txBody>
          <a:bodyPr/>
          <a:lstStyle/>
          <a:p>
            <a:r>
              <a:rPr lang="en-US" noProof="0" dirty="0"/>
              <a:t>Before break	</a:t>
            </a:r>
          </a:p>
        </p:txBody>
      </p:sp>
      <p:sp>
        <p:nvSpPr>
          <p:cNvPr id="6" name="Content Placeholder 5"/>
          <p:cNvSpPr>
            <a:spLocks noGrp="1"/>
          </p:cNvSpPr>
          <p:nvPr>
            <p:ph sz="half" idx="2"/>
          </p:nvPr>
        </p:nvSpPr>
        <p:spPr/>
        <p:txBody>
          <a:bodyPr/>
          <a:lstStyle/>
          <a:p>
            <a:r>
              <a:rPr lang="en-US" noProof="0" dirty="0"/>
              <a:t>Why FHIR?</a:t>
            </a:r>
          </a:p>
          <a:p>
            <a:r>
              <a:rPr lang="en-US" noProof="0" dirty="0"/>
              <a:t>What makes FHIR different?</a:t>
            </a:r>
          </a:p>
          <a:p>
            <a:pPr lvl="1"/>
            <a:r>
              <a:rPr lang="en-US" noProof="0" dirty="0"/>
              <a:t>Core principles</a:t>
            </a:r>
          </a:p>
          <a:p>
            <a:r>
              <a:rPr lang="en-US" noProof="0" dirty="0"/>
              <a:t>Power of an interface</a:t>
            </a:r>
          </a:p>
          <a:p>
            <a:r>
              <a:rPr lang="en-US" noProof="0" dirty="0"/>
              <a:t>FHIR Resources</a:t>
            </a:r>
          </a:p>
          <a:p>
            <a:pPr marL="0" indent="0">
              <a:buNone/>
            </a:pPr>
            <a:endParaRPr lang="en-US" noProof="0" dirty="0"/>
          </a:p>
        </p:txBody>
      </p:sp>
      <p:sp>
        <p:nvSpPr>
          <p:cNvPr id="7" name="Text Placeholder 6"/>
          <p:cNvSpPr>
            <a:spLocks noGrp="1"/>
          </p:cNvSpPr>
          <p:nvPr>
            <p:ph type="body" sz="quarter" idx="3"/>
          </p:nvPr>
        </p:nvSpPr>
        <p:spPr/>
        <p:txBody>
          <a:bodyPr/>
          <a:lstStyle/>
          <a:p>
            <a:r>
              <a:rPr lang="en-US" noProof="0" dirty="0"/>
              <a:t>After break</a:t>
            </a:r>
          </a:p>
        </p:txBody>
      </p:sp>
      <p:sp>
        <p:nvSpPr>
          <p:cNvPr id="8" name="Content Placeholder 7"/>
          <p:cNvSpPr>
            <a:spLocks noGrp="1"/>
          </p:cNvSpPr>
          <p:nvPr>
            <p:ph sz="quarter" idx="4"/>
          </p:nvPr>
        </p:nvSpPr>
        <p:spPr/>
        <p:txBody>
          <a:bodyPr/>
          <a:lstStyle/>
          <a:p>
            <a:r>
              <a:rPr lang="en-US" noProof="0" dirty="0"/>
              <a:t>How does FHIR Compare?</a:t>
            </a:r>
          </a:p>
          <a:p>
            <a:r>
              <a:rPr lang="en-US" noProof="0" dirty="0"/>
              <a:t>FHIR Status</a:t>
            </a:r>
          </a:p>
          <a:p>
            <a:r>
              <a:rPr lang="en-US" noProof="0" dirty="0"/>
              <a:t>Where is FHIR being used?</a:t>
            </a:r>
          </a:p>
          <a:p>
            <a:r>
              <a:rPr lang="en-US" noProof="0" dirty="0"/>
              <a:t>Risks &amp; Next steps</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5</a:t>
            </a:fld>
            <a:endParaRPr lang="en-CA" dirty="0"/>
          </a:p>
        </p:txBody>
      </p:sp>
    </p:spTree>
    <p:extLst>
      <p:ext uri="{BB962C8B-B14F-4D97-AF65-F5344CB8AC3E}">
        <p14:creationId xmlns:p14="http://schemas.microsoft.com/office/powerpoint/2010/main" val="16462953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Why resources?</a:t>
            </a:r>
          </a:p>
        </p:txBody>
      </p:sp>
      <p:sp>
        <p:nvSpPr>
          <p:cNvPr id="5" name="Content Placeholder 4"/>
          <p:cNvSpPr>
            <a:spLocks noGrp="1"/>
          </p:cNvSpPr>
          <p:nvPr>
            <p:ph idx="1"/>
          </p:nvPr>
        </p:nvSpPr>
        <p:spPr/>
        <p:txBody>
          <a:bodyPr/>
          <a:lstStyle/>
          <a:p>
            <a:r>
              <a:rPr lang="en-US" noProof="0" dirty="0"/>
              <a:t>Increases re-use</a:t>
            </a:r>
          </a:p>
          <a:p>
            <a:pPr lvl="1"/>
            <a:r>
              <a:rPr lang="en-US" noProof="0" dirty="0"/>
              <a:t>Can use the same resource structures (and profiles on them) in many solutions</a:t>
            </a:r>
          </a:p>
          <a:p>
            <a:r>
              <a:rPr lang="en-US" noProof="0" dirty="0"/>
              <a:t>Lighter-weight communication</a:t>
            </a:r>
          </a:p>
          <a:p>
            <a:pPr lvl="1"/>
            <a:r>
              <a:rPr lang="en-US" noProof="0" dirty="0"/>
              <a:t>Can point to resources “by reference” rather than sending all data</a:t>
            </a:r>
          </a:p>
          <a:p>
            <a:r>
              <a:rPr lang="en-US" noProof="0" dirty="0"/>
              <a:t>Aligns well with how data is stored</a:t>
            </a:r>
          </a:p>
        </p:txBody>
      </p:sp>
      <p:sp>
        <p:nvSpPr>
          <p:cNvPr id="2" name="Slide Number Placeholder 1"/>
          <p:cNvSpPr>
            <a:spLocks noGrp="1"/>
          </p:cNvSpPr>
          <p:nvPr>
            <p:ph type="sldNum" sz="quarter" idx="4"/>
          </p:nvPr>
        </p:nvSpPr>
        <p:spPr/>
        <p:txBody>
          <a:bodyPr/>
          <a:lstStyle/>
          <a:p>
            <a:fld id="{5CC3E5C4-3E2B-40F1-9F2B-C46CEB0C88DF}" type="slidenum">
              <a:rPr lang="en-CA" smtClean="0"/>
              <a:pPr/>
              <a:t>50</a:t>
            </a:fld>
            <a:endParaRPr lang="en-CA" dirty="0"/>
          </a:p>
        </p:txBody>
      </p:sp>
    </p:spTree>
    <p:extLst>
      <p:ext uri="{BB962C8B-B14F-4D97-AF65-F5344CB8AC3E}">
        <p14:creationId xmlns:p14="http://schemas.microsoft.com/office/powerpoint/2010/main" val="31089335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What’s in a resource definition?</a:t>
            </a:r>
          </a:p>
        </p:txBody>
      </p:sp>
      <p:sp>
        <p:nvSpPr>
          <p:cNvPr id="3" name="Content Placeholder 2"/>
          <p:cNvSpPr>
            <a:spLocks noGrp="1"/>
          </p:cNvSpPr>
          <p:nvPr>
            <p:ph idx="1"/>
          </p:nvPr>
        </p:nvSpPr>
        <p:spPr/>
        <p:txBody>
          <a:bodyPr/>
          <a:lstStyle/>
          <a:p>
            <a:r>
              <a:rPr lang="en-US" sz="2800" noProof="0" dirty="0"/>
              <a:t>Each resource defines:</a:t>
            </a:r>
          </a:p>
          <a:p>
            <a:pPr lvl="1"/>
            <a:r>
              <a:rPr lang="en-US" sz="2400" noProof="0" dirty="0"/>
              <a:t>What elements are part of “core”</a:t>
            </a:r>
          </a:p>
          <a:p>
            <a:pPr lvl="1"/>
            <a:r>
              <a:rPr lang="en-US" sz="2400" noProof="0" dirty="0"/>
              <a:t>Names</a:t>
            </a:r>
          </a:p>
          <a:p>
            <a:pPr lvl="1"/>
            <a:r>
              <a:rPr lang="en-US" sz="2400" noProof="0" dirty="0"/>
              <a:t>Definitions</a:t>
            </a:r>
          </a:p>
          <a:p>
            <a:pPr lvl="1"/>
            <a:r>
              <a:rPr lang="en-US" sz="2400" noProof="0" dirty="0"/>
              <a:t>Cardinality</a:t>
            </a:r>
          </a:p>
          <a:p>
            <a:pPr lvl="1"/>
            <a:r>
              <a:rPr lang="en-US" sz="2400" noProof="0" dirty="0"/>
              <a:t>Code lists</a:t>
            </a:r>
          </a:p>
          <a:p>
            <a:pPr lvl="1"/>
            <a:r>
              <a:rPr lang="en-US" sz="2400" noProof="0" dirty="0"/>
              <a:t>Mappings (to RIM, v2 and other specs)</a:t>
            </a:r>
          </a:p>
          <a:p>
            <a:pPr lvl="1"/>
            <a:r>
              <a:rPr lang="en-US" sz="2400" noProof="0" dirty="0"/>
              <a:t>Constraints</a:t>
            </a:r>
          </a:p>
          <a:p>
            <a:r>
              <a:rPr lang="en-US" sz="2800" noProof="0" dirty="0"/>
              <a:t>All in a computable form</a:t>
            </a:r>
          </a:p>
          <a:p>
            <a:pPr lvl="1"/>
            <a:r>
              <a:rPr lang="en-US" sz="2400" noProof="0" dirty="0"/>
              <a:t>Create spec, schemas, reference implementations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51</a:t>
            </a:fld>
            <a:endParaRPr lang="en-CA" dirty="0"/>
          </a:p>
        </p:txBody>
      </p:sp>
    </p:spTree>
    <p:extLst>
      <p:ext uri="{BB962C8B-B14F-4D97-AF65-F5344CB8AC3E}">
        <p14:creationId xmlns:p14="http://schemas.microsoft.com/office/powerpoint/2010/main" val="1592169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528" y="304642"/>
            <a:ext cx="6552728" cy="1180142"/>
          </a:xfrm>
        </p:spPr>
        <p:txBody>
          <a:bodyPr/>
          <a:lstStyle/>
          <a:p>
            <a:r>
              <a:rPr lang="en-US" noProof="0" dirty="0"/>
              <a:t>(FHIR home)</a:t>
            </a:r>
          </a:p>
        </p:txBody>
      </p:sp>
      <p:pic>
        <p:nvPicPr>
          <p:cNvPr id="5" name="Picture 4"/>
          <p:cNvPicPr>
            <a:picLocks noChangeAspect="1"/>
          </p:cNvPicPr>
          <p:nvPr/>
        </p:nvPicPr>
        <p:blipFill>
          <a:blip r:embed="rId3"/>
          <a:stretch>
            <a:fillRect/>
          </a:stretch>
        </p:blipFill>
        <p:spPr>
          <a:xfrm>
            <a:off x="282153" y="243533"/>
            <a:ext cx="8611633" cy="6281811"/>
          </a:xfrm>
          <a:prstGeom prst="rect">
            <a:avLst/>
          </a:prstGeom>
        </p:spPr>
      </p:pic>
      <p:sp>
        <p:nvSpPr>
          <p:cNvPr id="2" name="Slide Number Placeholder 1"/>
          <p:cNvSpPr>
            <a:spLocks noGrp="1"/>
          </p:cNvSpPr>
          <p:nvPr>
            <p:ph type="sldNum" sz="quarter" idx="4"/>
          </p:nvPr>
        </p:nvSpPr>
        <p:spPr/>
        <p:txBody>
          <a:bodyPr/>
          <a:lstStyle/>
          <a:p>
            <a:fld id="{5CC3E5C4-3E2B-40F1-9F2B-C46CEB0C88DF}" type="slidenum">
              <a:rPr lang="en-CA" smtClean="0"/>
              <a:pPr/>
              <a:t>52</a:t>
            </a:fld>
            <a:endParaRPr lang="en-CA" dirty="0"/>
          </a:p>
        </p:txBody>
      </p:sp>
      <p:sp>
        <p:nvSpPr>
          <p:cNvPr id="9" name="TextBox 8"/>
          <p:cNvSpPr txBox="1"/>
          <p:nvPr/>
        </p:nvSpPr>
        <p:spPr>
          <a:xfrm>
            <a:off x="2771800" y="927382"/>
            <a:ext cx="3320091" cy="769441"/>
          </a:xfrm>
          <a:prstGeom prst="rect">
            <a:avLst/>
          </a:prstGeom>
          <a:noFill/>
        </p:spPr>
        <p:txBody>
          <a:bodyPr wrap="square" rtlCol="0">
            <a:spAutoFit/>
          </a:bodyPr>
          <a:lstStyle/>
          <a:p>
            <a:pPr algn="ctr"/>
            <a:r>
              <a:rPr lang="en-US" sz="4400" b="1" dirty="0">
                <a:solidFill>
                  <a:srgbClr val="FF0000"/>
                </a:solidFill>
              </a:rPr>
              <a:t>hl7.org/</a:t>
            </a:r>
            <a:r>
              <a:rPr lang="en-US" sz="4400" b="1" dirty="0" err="1">
                <a:solidFill>
                  <a:srgbClr val="FF0000"/>
                </a:solidFill>
              </a:rPr>
              <a:t>fhir</a:t>
            </a:r>
            <a:endParaRPr lang="en-CA" sz="4400" b="1" dirty="0">
              <a:solidFill>
                <a:srgbClr val="FF0000"/>
              </a:solidFill>
            </a:endParaRPr>
          </a:p>
        </p:txBody>
      </p:sp>
    </p:spTree>
    <p:extLst>
      <p:ext uri="{BB962C8B-B14F-4D97-AF65-F5344CB8AC3E}">
        <p14:creationId xmlns:p14="http://schemas.microsoft.com/office/powerpoint/2010/main" val="1507207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Break!</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Outline</a:t>
            </a:r>
          </a:p>
        </p:txBody>
      </p:sp>
      <p:sp>
        <p:nvSpPr>
          <p:cNvPr id="5" name="Text Placeholder 4"/>
          <p:cNvSpPr>
            <a:spLocks noGrp="1"/>
          </p:cNvSpPr>
          <p:nvPr>
            <p:ph type="body" idx="1"/>
          </p:nvPr>
        </p:nvSpPr>
        <p:spPr/>
        <p:txBody>
          <a:bodyPr/>
          <a:lstStyle/>
          <a:p>
            <a:r>
              <a:rPr lang="en-US" noProof="0" dirty="0"/>
              <a:t>Before break	</a:t>
            </a:r>
          </a:p>
        </p:txBody>
      </p:sp>
      <p:sp>
        <p:nvSpPr>
          <p:cNvPr id="6" name="Content Placeholder 5"/>
          <p:cNvSpPr>
            <a:spLocks noGrp="1"/>
          </p:cNvSpPr>
          <p:nvPr>
            <p:ph sz="half" idx="2"/>
          </p:nvPr>
        </p:nvSpPr>
        <p:spPr/>
        <p:txBody>
          <a:bodyPr/>
          <a:lstStyle/>
          <a:p>
            <a:r>
              <a:rPr lang="en-US" noProof="0" dirty="0"/>
              <a:t>Why FHIR?</a:t>
            </a:r>
          </a:p>
          <a:p>
            <a:r>
              <a:rPr lang="en-US" noProof="0" dirty="0"/>
              <a:t>What makes FHIR different?</a:t>
            </a:r>
          </a:p>
          <a:p>
            <a:pPr lvl="1"/>
            <a:r>
              <a:rPr lang="en-US" noProof="0" dirty="0"/>
              <a:t>Core principles</a:t>
            </a:r>
          </a:p>
          <a:p>
            <a:r>
              <a:rPr lang="en-US" noProof="0" dirty="0"/>
              <a:t>Power of an interface</a:t>
            </a:r>
          </a:p>
          <a:p>
            <a:r>
              <a:rPr lang="en-US" noProof="0" dirty="0"/>
              <a:t>FHIR Resources</a:t>
            </a:r>
          </a:p>
          <a:p>
            <a:pPr marL="0" indent="0">
              <a:buNone/>
            </a:pPr>
            <a:endParaRPr lang="en-US" noProof="0" dirty="0"/>
          </a:p>
        </p:txBody>
      </p:sp>
      <p:sp>
        <p:nvSpPr>
          <p:cNvPr id="7" name="Text Placeholder 6"/>
          <p:cNvSpPr>
            <a:spLocks noGrp="1"/>
          </p:cNvSpPr>
          <p:nvPr>
            <p:ph type="body" sz="quarter" idx="3"/>
          </p:nvPr>
        </p:nvSpPr>
        <p:spPr/>
        <p:txBody>
          <a:bodyPr/>
          <a:lstStyle/>
          <a:p>
            <a:r>
              <a:rPr lang="en-US" noProof="0" dirty="0"/>
              <a:t>After break</a:t>
            </a:r>
          </a:p>
        </p:txBody>
      </p:sp>
      <p:sp>
        <p:nvSpPr>
          <p:cNvPr id="8" name="Content Placeholder 7"/>
          <p:cNvSpPr>
            <a:spLocks noGrp="1"/>
          </p:cNvSpPr>
          <p:nvPr>
            <p:ph sz="quarter" idx="4"/>
          </p:nvPr>
        </p:nvSpPr>
        <p:spPr/>
        <p:txBody>
          <a:bodyPr/>
          <a:lstStyle/>
          <a:p>
            <a:r>
              <a:rPr lang="en-US" noProof="0" dirty="0"/>
              <a:t>How does FHIR Compare?</a:t>
            </a:r>
          </a:p>
          <a:p>
            <a:r>
              <a:rPr lang="en-US" noProof="0" dirty="0"/>
              <a:t>FHIR Status</a:t>
            </a:r>
          </a:p>
          <a:p>
            <a:r>
              <a:rPr lang="en-US" noProof="0" dirty="0"/>
              <a:t>Where is FHIR being used?</a:t>
            </a:r>
          </a:p>
          <a:p>
            <a:r>
              <a:rPr lang="en-US" noProof="0" dirty="0"/>
              <a:t>Risks &amp; Next steps</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54</a:t>
            </a:fld>
            <a:endParaRPr lang="en-CA" dirty="0"/>
          </a:p>
        </p:txBody>
      </p:sp>
    </p:spTree>
    <p:extLst>
      <p:ext uri="{BB962C8B-B14F-4D97-AF65-F5344CB8AC3E}">
        <p14:creationId xmlns:p14="http://schemas.microsoft.com/office/powerpoint/2010/main" val="8610475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Outline</a:t>
            </a:r>
          </a:p>
        </p:txBody>
      </p:sp>
      <p:sp>
        <p:nvSpPr>
          <p:cNvPr id="5" name="Text Placeholder 4"/>
          <p:cNvSpPr>
            <a:spLocks noGrp="1"/>
          </p:cNvSpPr>
          <p:nvPr>
            <p:ph type="body" idx="1"/>
          </p:nvPr>
        </p:nvSpPr>
        <p:spPr/>
        <p:txBody>
          <a:bodyPr/>
          <a:lstStyle/>
          <a:p>
            <a:r>
              <a:rPr lang="en-US" noProof="0" dirty="0"/>
              <a:t>Monday	</a:t>
            </a:r>
          </a:p>
        </p:txBody>
      </p:sp>
      <p:sp>
        <p:nvSpPr>
          <p:cNvPr id="6" name="Content Placeholder 5"/>
          <p:cNvSpPr>
            <a:spLocks noGrp="1"/>
          </p:cNvSpPr>
          <p:nvPr>
            <p:ph sz="half" idx="2"/>
          </p:nvPr>
        </p:nvSpPr>
        <p:spPr/>
        <p:txBody>
          <a:bodyPr/>
          <a:lstStyle/>
          <a:p>
            <a:r>
              <a:rPr lang="en-US" noProof="0" dirty="0"/>
              <a:t>Why FHIR?</a:t>
            </a:r>
          </a:p>
          <a:p>
            <a:r>
              <a:rPr lang="en-US" noProof="0" dirty="0"/>
              <a:t>What makes FHIR different?</a:t>
            </a:r>
          </a:p>
          <a:p>
            <a:pPr lvl="1"/>
            <a:r>
              <a:rPr lang="en-US" noProof="0" dirty="0"/>
              <a:t>Core principles</a:t>
            </a:r>
          </a:p>
          <a:p>
            <a:r>
              <a:rPr lang="en-US" noProof="0" dirty="0"/>
              <a:t>Power of an interface</a:t>
            </a:r>
          </a:p>
          <a:p>
            <a:r>
              <a:rPr lang="en-US" noProof="0" dirty="0"/>
              <a:t>FHIR Resources</a:t>
            </a:r>
          </a:p>
          <a:p>
            <a:pPr marL="0" indent="0">
              <a:buNone/>
            </a:pPr>
            <a:endParaRPr lang="en-US" noProof="0" dirty="0"/>
          </a:p>
        </p:txBody>
      </p:sp>
      <p:sp>
        <p:nvSpPr>
          <p:cNvPr id="7" name="Text Placeholder 6"/>
          <p:cNvSpPr>
            <a:spLocks noGrp="1"/>
          </p:cNvSpPr>
          <p:nvPr>
            <p:ph type="body" sz="quarter" idx="3"/>
          </p:nvPr>
        </p:nvSpPr>
        <p:spPr/>
        <p:txBody>
          <a:bodyPr/>
          <a:lstStyle/>
          <a:p>
            <a:r>
              <a:rPr lang="en-US" noProof="0" dirty="0"/>
              <a:t>Tuesday</a:t>
            </a:r>
          </a:p>
        </p:txBody>
      </p:sp>
      <p:sp>
        <p:nvSpPr>
          <p:cNvPr id="8" name="Content Placeholder 7"/>
          <p:cNvSpPr>
            <a:spLocks noGrp="1"/>
          </p:cNvSpPr>
          <p:nvPr>
            <p:ph sz="quarter" idx="4"/>
          </p:nvPr>
        </p:nvSpPr>
        <p:spPr/>
        <p:txBody>
          <a:bodyPr/>
          <a:lstStyle/>
          <a:p>
            <a:r>
              <a:rPr lang="en-US" noProof="0" dirty="0"/>
              <a:t>How does FHIR Compare?</a:t>
            </a:r>
          </a:p>
          <a:p>
            <a:r>
              <a:rPr lang="en-US" noProof="0" dirty="0"/>
              <a:t>FHIR Status</a:t>
            </a:r>
          </a:p>
          <a:p>
            <a:r>
              <a:rPr lang="en-US" noProof="0" dirty="0"/>
              <a:t>Where is FHIR being used?</a:t>
            </a:r>
          </a:p>
          <a:p>
            <a:r>
              <a:rPr lang="en-US" noProof="0" dirty="0"/>
              <a:t>Risks &amp; Next steps</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55</a:t>
            </a:fld>
            <a:endParaRPr lang="en-CA" dirty="0"/>
          </a:p>
        </p:txBody>
      </p:sp>
    </p:spTree>
    <p:extLst>
      <p:ext uri="{BB962C8B-B14F-4D97-AF65-F5344CB8AC3E}">
        <p14:creationId xmlns:p14="http://schemas.microsoft.com/office/powerpoint/2010/main" val="3395978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Questions?</a:t>
            </a:r>
          </a:p>
        </p:txBody>
      </p:sp>
      <p:sp>
        <p:nvSpPr>
          <p:cNvPr id="3" name="Content Placeholder 2"/>
          <p:cNvSpPr>
            <a:spLocks noGrp="1"/>
          </p:cNvSpPr>
          <p:nvPr>
            <p:ph idx="1"/>
          </p:nvPr>
        </p:nvSpPr>
        <p:spPr/>
        <p:txBody>
          <a:bodyPr/>
          <a:lstStyle/>
          <a:p>
            <a:pPr>
              <a:buNone/>
            </a:pPr>
            <a:r>
              <a:rPr lang="en-US" sz="2800" noProof="0" dirty="0">
                <a:hlinkClick r:id="rId2"/>
              </a:rPr>
              <a:t>http://hl7.org/fhir</a:t>
            </a:r>
            <a:r>
              <a:rPr lang="en-US" sz="2800" noProof="0" dirty="0"/>
              <a:t>	    	   </a:t>
            </a:r>
            <a:r>
              <a:rPr lang="en-US" sz="2800" noProof="0" dirty="0">
                <a:hlinkClick r:id="rId3"/>
              </a:rPr>
              <a:t>lmckenzie@gevityinc.com</a:t>
            </a:r>
            <a:r>
              <a:rPr lang="en-US" sz="2800" noProof="0" dirty="0"/>
              <a:t> </a:t>
            </a:r>
          </a:p>
        </p:txBody>
      </p:sp>
      <p:sp>
        <p:nvSpPr>
          <p:cNvPr id="4" name="Slide Number Placeholder 3"/>
          <p:cNvSpPr>
            <a:spLocks noGrp="1"/>
          </p:cNvSpPr>
          <p:nvPr>
            <p:ph type="sldNum" sz="quarter" idx="4"/>
          </p:nvPr>
        </p:nvSpPr>
        <p:spPr/>
        <p:txBody>
          <a:bodyPr/>
          <a:lstStyle/>
          <a:p>
            <a:fld id="{5CC3E5C4-3E2B-40F1-9F2B-C46CEB0C88DF}" type="slidenum">
              <a:rPr lang="en-CA" smtClean="0"/>
              <a:pPr/>
              <a:t>56</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6876256" y="260647"/>
            <a:ext cx="2034746" cy="1252151"/>
          </a:xfrm>
          <a:prstGeom prst="rect">
            <a:avLst/>
          </a:prstGeom>
        </p:spPr>
      </p:pic>
      <p:pic>
        <p:nvPicPr>
          <p:cNvPr id="19458" name="Picture 2" descr="C:\Users\office\AppData\Local\Microsoft\Windows\Temporary Internet Files\Content.IE5\2B0EXTZ8\MC90043151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3888" y="31115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5262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for Executives</a:t>
            </a:r>
            <a:br>
              <a:rPr lang="en-US" noProof="0" dirty="0"/>
            </a:br>
            <a:r>
              <a:rPr lang="en-US" noProof="0" dirty="0"/>
              <a:t>2 of 2</a:t>
            </a:r>
          </a:p>
        </p:txBody>
      </p:sp>
      <p:sp>
        <p:nvSpPr>
          <p:cNvPr id="3" name="Subtitle 2"/>
          <p:cNvSpPr>
            <a:spLocks noGrp="1"/>
          </p:cNvSpPr>
          <p:nvPr>
            <p:ph type="subTitle" idx="1"/>
          </p:nvPr>
        </p:nvSpPr>
        <p:spPr>
          <a:xfrm>
            <a:off x="1473288" y="4221088"/>
            <a:ext cx="6400800" cy="1338808"/>
          </a:xfrm>
        </p:spPr>
        <p:txBody>
          <a:bodyPr/>
          <a:lstStyle/>
          <a:p>
            <a:r>
              <a:rPr lang="en-US" noProof="0" dirty="0"/>
              <a:t>Lloyd McKenzie</a:t>
            </a:r>
          </a:p>
          <a:p>
            <a:r>
              <a:rPr lang="en-US" noProof="0" dirty="0"/>
              <a:t>April 25, 2017</a:t>
            </a:r>
          </a:p>
        </p:txBody>
      </p:sp>
    </p:spTree>
    <p:extLst>
      <p:ext uri="{BB962C8B-B14F-4D97-AF65-F5344CB8AC3E}">
        <p14:creationId xmlns:p14="http://schemas.microsoft.com/office/powerpoint/2010/main" val="40914125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Outline</a:t>
            </a:r>
          </a:p>
        </p:txBody>
      </p:sp>
      <p:sp>
        <p:nvSpPr>
          <p:cNvPr id="5" name="Text Placeholder 4"/>
          <p:cNvSpPr>
            <a:spLocks noGrp="1"/>
          </p:cNvSpPr>
          <p:nvPr>
            <p:ph type="body" idx="1"/>
          </p:nvPr>
        </p:nvSpPr>
        <p:spPr/>
        <p:txBody>
          <a:bodyPr/>
          <a:lstStyle/>
          <a:p>
            <a:r>
              <a:rPr lang="en-US" noProof="0" dirty="0"/>
              <a:t>Monday	</a:t>
            </a:r>
          </a:p>
        </p:txBody>
      </p:sp>
      <p:sp>
        <p:nvSpPr>
          <p:cNvPr id="6" name="Content Placeholder 5"/>
          <p:cNvSpPr>
            <a:spLocks noGrp="1"/>
          </p:cNvSpPr>
          <p:nvPr>
            <p:ph sz="half" idx="2"/>
          </p:nvPr>
        </p:nvSpPr>
        <p:spPr/>
        <p:txBody>
          <a:bodyPr/>
          <a:lstStyle/>
          <a:p>
            <a:r>
              <a:rPr lang="en-US" noProof="0" dirty="0"/>
              <a:t>Why FHIR?</a:t>
            </a:r>
          </a:p>
          <a:p>
            <a:r>
              <a:rPr lang="en-US" noProof="0" dirty="0"/>
              <a:t>What makes FHIR different?</a:t>
            </a:r>
          </a:p>
          <a:p>
            <a:pPr lvl="1"/>
            <a:r>
              <a:rPr lang="en-US" noProof="0" dirty="0"/>
              <a:t>Core principles</a:t>
            </a:r>
          </a:p>
          <a:p>
            <a:r>
              <a:rPr lang="en-US" noProof="0" dirty="0"/>
              <a:t>Power of an interface</a:t>
            </a:r>
          </a:p>
          <a:p>
            <a:r>
              <a:rPr lang="en-US" noProof="0" dirty="0"/>
              <a:t>FHIR Resources</a:t>
            </a:r>
          </a:p>
          <a:p>
            <a:pPr marL="0" indent="0">
              <a:buNone/>
            </a:pPr>
            <a:endParaRPr lang="en-US" noProof="0" dirty="0"/>
          </a:p>
        </p:txBody>
      </p:sp>
      <p:sp>
        <p:nvSpPr>
          <p:cNvPr id="7" name="Text Placeholder 6"/>
          <p:cNvSpPr>
            <a:spLocks noGrp="1"/>
          </p:cNvSpPr>
          <p:nvPr>
            <p:ph type="body" sz="quarter" idx="3"/>
          </p:nvPr>
        </p:nvSpPr>
        <p:spPr/>
        <p:txBody>
          <a:bodyPr/>
          <a:lstStyle/>
          <a:p>
            <a:r>
              <a:rPr lang="en-US" noProof="0" dirty="0"/>
              <a:t>Tuesday</a:t>
            </a:r>
          </a:p>
        </p:txBody>
      </p:sp>
      <p:sp>
        <p:nvSpPr>
          <p:cNvPr id="8" name="Content Placeholder 7"/>
          <p:cNvSpPr>
            <a:spLocks noGrp="1"/>
          </p:cNvSpPr>
          <p:nvPr>
            <p:ph sz="quarter" idx="4"/>
          </p:nvPr>
        </p:nvSpPr>
        <p:spPr/>
        <p:txBody>
          <a:bodyPr/>
          <a:lstStyle/>
          <a:p>
            <a:r>
              <a:rPr lang="en-US" noProof="0" dirty="0"/>
              <a:t>How does FHIR Compare?</a:t>
            </a:r>
          </a:p>
          <a:p>
            <a:r>
              <a:rPr lang="en-US" noProof="0" dirty="0"/>
              <a:t>FHIR Status</a:t>
            </a:r>
          </a:p>
          <a:p>
            <a:r>
              <a:rPr lang="en-US" noProof="0" dirty="0"/>
              <a:t>Where is FHIR being used?</a:t>
            </a:r>
          </a:p>
          <a:p>
            <a:r>
              <a:rPr lang="en-US" noProof="0" dirty="0"/>
              <a:t>Risks &amp; Next steps</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58</a:t>
            </a:fld>
            <a:endParaRPr lang="en-CA" dirty="0"/>
          </a:p>
        </p:txBody>
      </p:sp>
    </p:spTree>
    <p:extLst>
      <p:ext uri="{BB962C8B-B14F-4D97-AF65-F5344CB8AC3E}">
        <p14:creationId xmlns:p14="http://schemas.microsoft.com/office/powerpoint/2010/main" val="2712108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How does FHIR compare?</a:t>
            </a:r>
          </a:p>
        </p:txBody>
      </p:sp>
      <p:sp>
        <p:nvSpPr>
          <p:cNvPr id="3" name="Text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146785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Outline</a:t>
            </a:r>
          </a:p>
        </p:txBody>
      </p:sp>
      <p:sp>
        <p:nvSpPr>
          <p:cNvPr id="5" name="Text Placeholder 4"/>
          <p:cNvSpPr>
            <a:spLocks noGrp="1"/>
          </p:cNvSpPr>
          <p:nvPr>
            <p:ph type="body" idx="1"/>
          </p:nvPr>
        </p:nvSpPr>
        <p:spPr/>
        <p:txBody>
          <a:bodyPr/>
          <a:lstStyle/>
          <a:p>
            <a:r>
              <a:rPr lang="en-US" noProof="0" dirty="0"/>
              <a:t>Monday	</a:t>
            </a:r>
          </a:p>
        </p:txBody>
      </p:sp>
      <p:sp>
        <p:nvSpPr>
          <p:cNvPr id="6" name="Content Placeholder 5"/>
          <p:cNvSpPr>
            <a:spLocks noGrp="1"/>
          </p:cNvSpPr>
          <p:nvPr>
            <p:ph sz="half" idx="2"/>
          </p:nvPr>
        </p:nvSpPr>
        <p:spPr/>
        <p:txBody>
          <a:bodyPr/>
          <a:lstStyle/>
          <a:p>
            <a:r>
              <a:rPr lang="en-US" noProof="0" dirty="0"/>
              <a:t>Why FHIR?</a:t>
            </a:r>
          </a:p>
          <a:p>
            <a:r>
              <a:rPr lang="en-US" noProof="0" dirty="0"/>
              <a:t>What makes FHIR different?</a:t>
            </a:r>
          </a:p>
          <a:p>
            <a:pPr lvl="1"/>
            <a:r>
              <a:rPr lang="en-US" noProof="0" dirty="0"/>
              <a:t>Core principles</a:t>
            </a:r>
          </a:p>
          <a:p>
            <a:r>
              <a:rPr lang="en-US" noProof="0" dirty="0"/>
              <a:t>Power of an interface</a:t>
            </a:r>
          </a:p>
          <a:p>
            <a:r>
              <a:rPr lang="en-US" noProof="0" dirty="0"/>
              <a:t>FHIR Resources</a:t>
            </a:r>
          </a:p>
          <a:p>
            <a:pPr marL="0" indent="0">
              <a:buNone/>
            </a:pPr>
            <a:endParaRPr lang="en-US" noProof="0" dirty="0"/>
          </a:p>
        </p:txBody>
      </p:sp>
      <p:sp>
        <p:nvSpPr>
          <p:cNvPr id="7" name="Text Placeholder 6"/>
          <p:cNvSpPr>
            <a:spLocks noGrp="1"/>
          </p:cNvSpPr>
          <p:nvPr>
            <p:ph type="body" sz="quarter" idx="3"/>
          </p:nvPr>
        </p:nvSpPr>
        <p:spPr/>
        <p:txBody>
          <a:bodyPr/>
          <a:lstStyle/>
          <a:p>
            <a:r>
              <a:rPr lang="en-US" noProof="0" dirty="0"/>
              <a:t>Tuesday</a:t>
            </a:r>
          </a:p>
        </p:txBody>
      </p:sp>
      <p:sp>
        <p:nvSpPr>
          <p:cNvPr id="8" name="Content Placeholder 7"/>
          <p:cNvSpPr>
            <a:spLocks noGrp="1"/>
          </p:cNvSpPr>
          <p:nvPr>
            <p:ph sz="quarter" idx="4"/>
          </p:nvPr>
        </p:nvSpPr>
        <p:spPr/>
        <p:txBody>
          <a:bodyPr/>
          <a:lstStyle/>
          <a:p>
            <a:r>
              <a:rPr lang="en-US" noProof="0" dirty="0"/>
              <a:t>How does FHIR Compare?</a:t>
            </a:r>
          </a:p>
          <a:p>
            <a:r>
              <a:rPr lang="en-US" noProof="0" dirty="0"/>
              <a:t>FHIR Status</a:t>
            </a:r>
          </a:p>
          <a:p>
            <a:r>
              <a:rPr lang="en-US" noProof="0" dirty="0"/>
              <a:t>Where is FHIR being used?</a:t>
            </a:r>
          </a:p>
          <a:p>
            <a:r>
              <a:rPr lang="en-US" noProof="0" dirty="0"/>
              <a:t>Risks &amp; Next steps</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6</a:t>
            </a:fld>
            <a:endParaRPr lang="en-CA" dirty="0"/>
          </a:p>
        </p:txBody>
      </p:sp>
    </p:spTree>
    <p:extLst>
      <p:ext uri="{BB962C8B-B14F-4D97-AF65-F5344CB8AC3E}">
        <p14:creationId xmlns:p14="http://schemas.microsoft.com/office/powerpoint/2010/main" val="40413512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V2 and FHIR</a:t>
            </a:r>
          </a:p>
        </p:txBody>
      </p:sp>
      <p:sp>
        <p:nvSpPr>
          <p:cNvPr id="5" name="Text Placeholder 4"/>
          <p:cNvSpPr>
            <a:spLocks noGrp="1"/>
          </p:cNvSpPr>
          <p:nvPr>
            <p:ph type="body" idx="1"/>
          </p:nvPr>
        </p:nvSpPr>
        <p:spPr/>
        <p:txBody>
          <a:bodyPr/>
          <a:lstStyle/>
          <a:p>
            <a:r>
              <a:rPr lang="en-US" noProof="0" dirty="0"/>
              <a:t>Similarities</a:t>
            </a:r>
          </a:p>
        </p:txBody>
      </p:sp>
      <p:sp>
        <p:nvSpPr>
          <p:cNvPr id="6" name="Content Placeholder 5"/>
          <p:cNvSpPr>
            <a:spLocks noGrp="1"/>
          </p:cNvSpPr>
          <p:nvPr>
            <p:ph sz="half" idx="2"/>
          </p:nvPr>
        </p:nvSpPr>
        <p:spPr/>
        <p:txBody>
          <a:bodyPr/>
          <a:lstStyle/>
          <a:p>
            <a:r>
              <a:rPr lang="en-US" noProof="0" dirty="0"/>
              <a:t>Built around re-usable “chunks” of data</a:t>
            </a:r>
          </a:p>
          <a:p>
            <a:r>
              <a:rPr lang="en-US" noProof="0" dirty="0"/>
              <a:t>Strong forward/backward compatibility rules</a:t>
            </a:r>
          </a:p>
          <a:p>
            <a:r>
              <a:rPr lang="en-US" noProof="0" dirty="0"/>
              <a:t>Extensibility mechanism</a:t>
            </a:r>
          </a:p>
        </p:txBody>
      </p:sp>
      <p:sp>
        <p:nvSpPr>
          <p:cNvPr id="7" name="Text Placeholder 6"/>
          <p:cNvSpPr>
            <a:spLocks noGrp="1"/>
          </p:cNvSpPr>
          <p:nvPr>
            <p:ph type="body" sz="quarter" idx="3"/>
          </p:nvPr>
        </p:nvSpPr>
        <p:spPr/>
        <p:txBody>
          <a:bodyPr/>
          <a:lstStyle/>
          <a:p>
            <a:r>
              <a:rPr lang="en-US" noProof="0" dirty="0"/>
              <a:t>FHIR Differences</a:t>
            </a:r>
          </a:p>
        </p:txBody>
      </p:sp>
      <p:sp>
        <p:nvSpPr>
          <p:cNvPr id="8" name="Content Placeholder 7"/>
          <p:cNvSpPr>
            <a:spLocks noGrp="1"/>
          </p:cNvSpPr>
          <p:nvPr>
            <p:ph sz="quarter" idx="4"/>
          </p:nvPr>
        </p:nvSpPr>
        <p:spPr/>
        <p:txBody>
          <a:bodyPr/>
          <a:lstStyle/>
          <a:p>
            <a:r>
              <a:rPr lang="en-US" noProof="0" dirty="0"/>
              <a:t>Each chunk (resource) is independently addressable</a:t>
            </a:r>
          </a:p>
          <a:p>
            <a:r>
              <a:rPr lang="en-US" noProof="0" dirty="0"/>
              <a:t>More than messages</a:t>
            </a:r>
          </a:p>
          <a:p>
            <a:r>
              <a:rPr lang="en-US" noProof="0" dirty="0"/>
              <a:t>Human readable required</a:t>
            </a:r>
          </a:p>
          <a:p>
            <a:r>
              <a:rPr lang="en-US" noProof="0" dirty="0"/>
              <a:t>Extensions don’t collide, are discoverable</a:t>
            </a:r>
          </a:p>
          <a:p>
            <a:r>
              <a:rPr lang="en-US" noProof="0" dirty="0"/>
              <a:t>Modern tools/skills</a:t>
            </a:r>
          </a:p>
          <a:p>
            <a:r>
              <a:rPr lang="en-US" noProof="0" dirty="0"/>
              <a:t>Instances easy to read</a:t>
            </a:r>
          </a:p>
          <a:p>
            <a:r>
              <a:rPr lang="en-US" noProof="0" dirty="0"/>
              <a:t>Lighter spec</a:t>
            </a:r>
          </a:p>
        </p:txBody>
      </p:sp>
    </p:spTree>
    <p:extLst>
      <p:ext uri="{BB962C8B-B14F-4D97-AF65-F5344CB8AC3E}">
        <p14:creationId xmlns:p14="http://schemas.microsoft.com/office/powerpoint/2010/main" val="35938367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V3 and FHIR</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Based on RIM, vocab &amp; ISO Data types foundations</a:t>
            </a:r>
          </a:p>
          <a:p>
            <a:r>
              <a:rPr lang="en-US" noProof="0" dirty="0"/>
              <a:t>Support XML syntax</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Simpler models &amp; syntax (reference model hidden)</a:t>
            </a:r>
          </a:p>
          <a:p>
            <a:r>
              <a:rPr lang="en-US" noProof="0" dirty="0"/>
              <a:t>Friendly names</a:t>
            </a:r>
          </a:p>
          <a:p>
            <a:r>
              <a:rPr lang="en-US" noProof="0" dirty="0"/>
              <a:t>Extensibility with discovery</a:t>
            </a:r>
          </a:p>
          <a:p>
            <a:r>
              <a:rPr lang="en-US" noProof="0" dirty="0"/>
              <a:t>Easy inter-version wire compatibility</a:t>
            </a:r>
          </a:p>
          <a:p>
            <a:r>
              <a:rPr lang="en-US" noProof="0" dirty="0"/>
              <a:t>Messages, documents, etc. use same syntax</a:t>
            </a:r>
          </a:p>
          <a:p>
            <a:r>
              <a:rPr lang="en-US" noProof="0" dirty="0"/>
              <a:t>JSON syntax too</a:t>
            </a:r>
          </a:p>
        </p:txBody>
      </p:sp>
    </p:spTree>
    <p:extLst>
      <p:ext uri="{BB962C8B-B14F-4D97-AF65-F5344CB8AC3E}">
        <p14:creationId xmlns:p14="http://schemas.microsoft.com/office/powerpoint/2010/main" val="32489027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CDA</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Support profiling for specific use-cases</a:t>
            </a:r>
          </a:p>
          <a:p>
            <a:r>
              <a:rPr lang="en-US" noProof="0" dirty="0"/>
              <a:t>Human readability is minimum for interoperability</a:t>
            </a:r>
          </a:p>
          <a:p>
            <a:r>
              <a:rPr lang="en-US" noProof="0" dirty="0"/>
              <a:t>APIs, validation tooling, profile tooling</a:t>
            </a:r>
          </a:p>
          <a:p>
            <a:r>
              <a:rPr lang="en-US" noProof="0" dirty="0"/>
              <a:t>(See v3 similarities on prior slide)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Initial discrete interoperability with the base specification (no templates)</a:t>
            </a:r>
          </a:p>
          <a:p>
            <a:r>
              <a:rPr lang="en-US" noProof="0" dirty="0"/>
              <a:t>Not restricted to just documents</a:t>
            </a:r>
          </a:p>
          <a:p>
            <a:r>
              <a:rPr lang="en-US" noProof="0" dirty="0"/>
              <a:t>Implementer tooling generated with spec</a:t>
            </a:r>
          </a:p>
          <a:p>
            <a:r>
              <a:rPr lang="en-US" noProof="0" dirty="0"/>
              <a:t>(See v3 differences on prior slide)</a:t>
            </a:r>
          </a:p>
        </p:txBody>
      </p:sp>
    </p:spTree>
    <p:extLst>
      <p:ext uri="{BB962C8B-B14F-4D97-AF65-F5344CB8AC3E}">
        <p14:creationId xmlns:p14="http://schemas.microsoft.com/office/powerpoint/2010/main" val="39970450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Services</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Encourage context neutral, re-usable structures with defined behavior</a:t>
            </a:r>
          </a:p>
          <a:p>
            <a:r>
              <a:rPr lang="en-US" noProof="0" dirty="0"/>
              <a:t>RESTful interface is a simple SOA interface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Consistent data structures across services</a:t>
            </a:r>
          </a:p>
          <a:p>
            <a:r>
              <a:rPr lang="en-US" noProof="0" dirty="0"/>
              <a:t>Ease of transport across paradigms message &lt;-&gt; service &lt;-&gt; document &lt;-&gt; REST</a:t>
            </a:r>
          </a:p>
          <a:p>
            <a:r>
              <a:rPr lang="en-US" noProof="0" dirty="0"/>
              <a:t>Standard framework for defining/discovering services</a:t>
            </a:r>
          </a:p>
        </p:txBody>
      </p:sp>
    </p:spTree>
    <p:extLst>
      <p:ext uri="{BB962C8B-B14F-4D97-AF65-F5344CB8AC3E}">
        <p14:creationId xmlns:p14="http://schemas.microsoft.com/office/powerpoint/2010/main" val="32748421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 why use anything else?</a:t>
            </a:r>
          </a:p>
        </p:txBody>
      </p:sp>
      <p:sp>
        <p:nvSpPr>
          <p:cNvPr id="7" name="Content Placeholder 6"/>
          <p:cNvSpPr>
            <a:spLocks noGrp="1"/>
          </p:cNvSpPr>
          <p:nvPr>
            <p:ph idx="1"/>
          </p:nvPr>
        </p:nvSpPr>
        <p:spPr/>
        <p:txBody>
          <a:bodyPr/>
          <a:lstStyle/>
          <a:p>
            <a:r>
              <a:rPr lang="en-US" noProof="0" dirty="0"/>
              <a:t>FHIR is brand new</a:t>
            </a:r>
          </a:p>
          <a:p>
            <a:pPr lvl="1"/>
            <a:r>
              <a:rPr lang="en-US" noProof="0" dirty="0"/>
              <a:t>Minimal market share</a:t>
            </a:r>
          </a:p>
          <a:p>
            <a:pPr lvl="1"/>
            <a:r>
              <a:rPr lang="en-US" noProof="0" dirty="0"/>
              <a:t>Not yet normative</a:t>
            </a:r>
          </a:p>
          <a:p>
            <a:pPr lvl="1"/>
            <a:r>
              <a:rPr lang="en-US" noProof="0" dirty="0"/>
              <a:t>Limited track record</a:t>
            </a:r>
          </a:p>
          <a:p>
            <a:r>
              <a:rPr lang="en-US" noProof="0" dirty="0"/>
              <a:t>Business case</a:t>
            </a:r>
          </a:p>
          <a:p>
            <a:pPr lvl="1"/>
            <a:r>
              <a:rPr lang="en-US" noProof="0" dirty="0"/>
              <a:t>No-one dumps existing working systems just because something new is “better”</a:t>
            </a:r>
          </a:p>
          <a:p>
            <a:pPr lvl="1"/>
            <a:r>
              <a:rPr lang="en-US" noProof="0" dirty="0"/>
              <a:t>Most Large projects committed to one standard won’t change direction quickly (or even at all)</a:t>
            </a:r>
          </a:p>
        </p:txBody>
      </p:sp>
    </p:spTree>
    <p:extLst>
      <p:ext uri="{BB962C8B-B14F-4D97-AF65-F5344CB8AC3E}">
        <p14:creationId xmlns:p14="http://schemas.microsoft.com/office/powerpoint/2010/main" val="7420605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as a replacement</a:t>
            </a:r>
          </a:p>
        </p:txBody>
      </p:sp>
      <p:sp>
        <p:nvSpPr>
          <p:cNvPr id="3" name="Content Placeholder 2"/>
          <p:cNvSpPr>
            <a:spLocks noGrp="1"/>
          </p:cNvSpPr>
          <p:nvPr>
            <p:ph idx="1"/>
          </p:nvPr>
        </p:nvSpPr>
        <p:spPr/>
        <p:txBody>
          <a:bodyPr/>
          <a:lstStyle/>
          <a:p>
            <a:r>
              <a:rPr lang="en-US" sz="2800" noProof="0" dirty="0"/>
              <a:t>Yes, FHIR has the </a:t>
            </a:r>
            <a:r>
              <a:rPr lang="en-US" sz="2800" b="1" noProof="0" dirty="0"/>
              <a:t>potential</a:t>
            </a:r>
            <a:r>
              <a:rPr lang="en-US" sz="2800" b="0" noProof="0" dirty="0"/>
              <a:t> to supplant HL7 v3, CDA and even v2</a:t>
            </a:r>
          </a:p>
          <a:p>
            <a:r>
              <a:rPr lang="en-US" sz="2800" b="1" noProof="0" dirty="0"/>
              <a:t>However</a:t>
            </a:r>
          </a:p>
          <a:p>
            <a:pPr lvl="1"/>
            <a:r>
              <a:rPr lang="en-US" sz="2400" b="0" noProof="0" dirty="0"/>
              <a:t>It’s probably not going to do so right away</a:t>
            </a:r>
          </a:p>
          <a:p>
            <a:pPr marL="571500" indent="-514350"/>
            <a:endParaRPr lang="en-US" sz="2900" noProof="0" dirty="0"/>
          </a:p>
          <a:p>
            <a:pPr marL="571500" indent="-514350"/>
            <a:r>
              <a:rPr lang="en-US" sz="2900" noProof="0" dirty="0"/>
              <a:t>HL7 will support existing product lines so</a:t>
            </a:r>
            <a:br>
              <a:rPr lang="en-US" sz="2900" noProof="0" dirty="0"/>
            </a:br>
            <a:r>
              <a:rPr lang="en-US" sz="2900" noProof="0" dirty="0"/>
              <a:t>long as the market needs them</a:t>
            </a:r>
            <a:endParaRPr lang="en-US" sz="2900" b="0"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65</a:t>
            </a:fld>
            <a:endParaRPr lang="en-CA" dirty="0"/>
          </a:p>
        </p:txBody>
      </p:sp>
    </p:spTree>
    <p:extLst>
      <p:ext uri="{BB962C8B-B14F-4D97-AF65-F5344CB8AC3E}">
        <p14:creationId xmlns:p14="http://schemas.microsoft.com/office/powerpoint/2010/main" val="21721875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Status of FHIR</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2644110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Timeline (planned)</a:t>
            </a:r>
          </a:p>
        </p:txBody>
      </p:sp>
      <p:cxnSp>
        <p:nvCxnSpPr>
          <p:cNvPr id="5" name="Straight Connector 4"/>
          <p:cNvCxnSpPr/>
          <p:nvPr/>
        </p:nvCxnSpPr>
        <p:spPr>
          <a:xfrm>
            <a:off x="323528" y="4797152"/>
            <a:ext cx="8424936"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158779" y="4973106"/>
            <a:ext cx="755335" cy="400110"/>
          </a:xfrm>
          <a:prstGeom prst="rect">
            <a:avLst/>
          </a:prstGeom>
          <a:noFill/>
        </p:spPr>
        <p:txBody>
          <a:bodyPr wrap="none" rtlCol="0">
            <a:spAutoFit/>
          </a:bodyPr>
          <a:lstStyle/>
          <a:p>
            <a:r>
              <a:rPr lang="en-US" sz="2000" dirty="0">
                <a:solidFill>
                  <a:srgbClr val="636360"/>
                </a:solidFill>
              </a:rPr>
              <a:t>2012</a:t>
            </a:r>
            <a:endParaRPr lang="en-US" dirty="0">
              <a:solidFill>
                <a:srgbClr val="636360"/>
              </a:solidFill>
            </a:endParaRPr>
          </a:p>
        </p:txBody>
      </p:sp>
      <p:sp>
        <p:nvSpPr>
          <p:cNvPr id="7" name="TextBox 6"/>
          <p:cNvSpPr txBox="1"/>
          <p:nvPr/>
        </p:nvSpPr>
        <p:spPr>
          <a:xfrm>
            <a:off x="4575955" y="4973106"/>
            <a:ext cx="755335" cy="400110"/>
          </a:xfrm>
          <a:prstGeom prst="rect">
            <a:avLst/>
          </a:prstGeom>
          <a:noFill/>
        </p:spPr>
        <p:txBody>
          <a:bodyPr wrap="none" rtlCol="0">
            <a:spAutoFit/>
          </a:bodyPr>
          <a:lstStyle/>
          <a:p>
            <a:r>
              <a:rPr lang="en-US" sz="2000" dirty="0">
                <a:solidFill>
                  <a:srgbClr val="636360"/>
                </a:solidFill>
              </a:rPr>
              <a:t>2016</a:t>
            </a:r>
            <a:endParaRPr lang="en-US" dirty="0">
              <a:solidFill>
                <a:srgbClr val="636360"/>
              </a:solidFill>
            </a:endParaRPr>
          </a:p>
        </p:txBody>
      </p:sp>
      <p:sp>
        <p:nvSpPr>
          <p:cNvPr id="8" name="TextBox 7"/>
          <p:cNvSpPr txBox="1"/>
          <p:nvPr/>
        </p:nvSpPr>
        <p:spPr>
          <a:xfrm>
            <a:off x="2867367" y="4973106"/>
            <a:ext cx="755335" cy="400110"/>
          </a:xfrm>
          <a:prstGeom prst="rect">
            <a:avLst/>
          </a:prstGeom>
          <a:noFill/>
        </p:spPr>
        <p:txBody>
          <a:bodyPr wrap="none" rtlCol="0">
            <a:spAutoFit/>
          </a:bodyPr>
          <a:lstStyle/>
          <a:p>
            <a:r>
              <a:rPr lang="en-US" sz="2000" dirty="0">
                <a:solidFill>
                  <a:srgbClr val="636360"/>
                </a:solidFill>
              </a:rPr>
              <a:t>2014</a:t>
            </a:r>
            <a:endParaRPr lang="en-US" dirty="0">
              <a:solidFill>
                <a:srgbClr val="636360"/>
              </a:solidFill>
            </a:endParaRPr>
          </a:p>
        </p:txBody>
      </p:sp>
      <p:sp>
        <p:nvSpPr>
          <p:cNvPr id="9" name="TextBox 8"/>
          <p:cNvSpPr txBox="1"/>
          <p:nvPr/>
        </p:nvSpPr>
        <p:spPr>
          <a:xfrm>
            <a:off x="6284543" y="4973106"/>
            <a:ext cx="755335" cy="400110"/>
          </a:xfrm>
          <a:prstGeom prst="rect">
            <a:avLst/>
          </a:prstGeom>
          <a:noFill/>
        </p:spPr>
        <p:txBody>
          <a:bodyPr wrap="none" rtlCol="0">
            <a:spAutoFit/>
          </a:bodyPr>
          <a:lstStyle/>
          <a:p>
            <a:r>
              <a:rPr lang="en-US" sz="2000" dirty="0">
                <a:solidFill>
                  <a:srgbClr val="636360"/>
                </a:solidFill>
              </a:rPr>
              <a:t>2018</a:t>
            </a:r>
            <a:endParaRPr lang="en-US" dirty="0">
              <a:solidFill>
                <a:srgbClr val="636360"/>
              </a:solidFill>
            </a:endParaRPr>
          </a:p>
        </p:txBody>
      </p:sp>
      <p:sp>
        <p:nvSpPr>
          <p:cNvPr id="10" name="TextBox 9"/>
          <p:cNvSpPr txBox="1"/>
          <p:nvPr/>
        </p:nvSpPr>
        <p:spPr>
          <a:xfrm>
            <a:off x="7993129" y="4973106"/>
            <a:ext cx="755335" cy="400110"/>
          </a:xfrm>
          <a:prstGeom prst="rect">
            <a:avLst/>
          </a:prstGeom>
          <a:noFill/>
        </p:spPr>
        <p:txBody>
          <a:bodyPr wrap="none" rtlCol="0">
            <a:spAutoFit/>
          </a:bodyPr>
          <a:lstStyle/>
          <a:p>
            <a:r>
              <a:rPr lang="en-US" sz="2000" dirty="0">
                <a:solidFill>
                  <a:srgbClr val="636360"/>
                </a:solidFill>
              </a:rPr>
              <a:t>2020</a:t>
            </a:r>
            <a:endParaRPr lang="en-US" dirty="0">
              <a:solidFill>
                <a:srgbClr val="636360"/>
              </a:solidFill>
            </a:endParaRPr>
          </a:p>
        </p:txBody>
      </p:sp>
      <p:grpSp>
        <p:nvGrpSpPr>
          <p:cNvPr id="3" name="Group 10"/>
          <p:cNvGrpSpPr/>
          <p:nvPr/>
        </p:nvGrpSpPr>
        <p:grpSpPr>
          <a:xfrm>
            <a:off x="1259632" y="3356992"/>
            <a:ext cx="576064" cy="1440160"/>
            <a:chOff x="1835696" y="3356992"/>
            <a:chExt cx="576064" cy="1440160"/>
          </a:xfrm>
        </p:grpSpPr>
        <p:cxnSp>
          <p:nvCxnSpPr>
            <p:cNvPr id="12" name="Straight Connector 11"/>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1178827" y="2500095"/>
            <a:ext cx="739305" cy="707886"/>
          </a:xfrm>
          <a:prstGeom prst="rect">
            <a:avLst/>
          </a:prstGeom>
          <a:noFill/>
        </p:spPr>
        <p:txBody>
          <a:bodyPr wrap="none" rtlCol="0">
            <a:spAutoFit/>
          </a:bodyPr>
          <a:lstStyle/>
          <a:p>
            <a:r>
              <a:rPr lang="en-US" sz="2000" dirty="0">
                <a:solidFill>
                  <a:srgbClr val="636360"/>
                </a:solidFill>
              </a:rPr>
              <a:t>First</a:t>
            </a:r>
            <a:br>
              <a:rPr lang="en-US" sz="2000" dirty="0">
                <a:solidFill>
                  <a:srgbClr val="636360"/>
                </a:solidFill>
              </a:rPr>
            </a:br>
            <a:r>
              <a:rPr lang="en-US" sz="2000" dirty="0">
                <a:solidFill>
                  <a:srgbClr val="636360"/>
                </a:solidFill>
              </a:rPr>
              <a:t>Draft</a:t>
            </a:r>
          </a:p>
        </p:txBody>
      </p:sp>
      <p:sp>
        <p:nvSpPr>
          <p:cNvPr id="32" name="TextBox 31"/>
          <p:cNvSpPr txBox="1"/>
          <p:nvPr/>
        </p:nvSpPr>
        <p:spPr>
          <a:xfrm>
            <a:off x="323528" y="4973106"/>
            <a:ext cx="736292" cy="400110"/>
          </a:xfrm>
          <a:prstGeom prst="rect">
            <a:avLst/>
          </a:prstGeom>
          <a:noFill/>
        </p:spPr>
        <p:txBody>
          <a:bodyPr wrap="none" rtlCol="0">
            <a:spAutoFit/>
          </a:bodyPr>
          <a:lstStyle/>
          <a:p>
            <a:r>
              <a:rPr lang="en-US" sz="2000" dirty="0">
                <a:solidFill>
                  <a:srgbClr val="636360"/>
                </a:solidFill>
              </a:rPr>
              <a:t>2011</a:t>
            </a:r>
            <a:endParaRPr lang="en-US" dirty="0">
              <a:solidFill>
                <a:srgbClr val="636360"/>
              </a:solidFill>
            </a:endParaRPr>
          </a:p>
        </p:txBody>
      </p:sp>
      <p:sp>
        <p:nvSpPr>
          <p:cNvPr id="33" name="TextBox 32"/>
          <p:cNvSpPr txBox="1"/>
          <p:nvPr/>
        </p:nvSpPr>
        <p:spPr>
          <a:xfrm>
            <a:off x="3721661" y="4973106"/>
            <a:ext cx="755335" cy="400110"/>
          </a:xfrm>
          <a:prstGeom prst="rect">
            <a:avLst/>
          </a:prstGeom>
          <a:noFill/>
        </p:spPr>
        <p:txBody>
          <a:bodyPr wrap="none" rtlCol="0">
            <a:spAutoFit/>
          </a:bodyPr>
          <a:lstStyle/>
          <a:p>
            <a:r>
              <a:rPr lang="en-US" sz="2000" dirty="0">
                <a:solidFill>
                  <a:srgbClr val="636360"/>
                </a:solidFill>
              </a:rPr>
              <a:t>2015</a:t>
            </a:r>
            <a:endParaRPr lang="en-US" dirty="0">
              <a:solidFill>
                <a:srgbClr val="636360"/>
              </a:solidFill>
            </a:endParaRPr>
          </a:p>
        </p:txBody>
      </p:sp>
      <p:sp>
        <p:nvSpPr>
          <p:cNvPr id="34" name="TextBox 33"/>
          <p:cNvSpPr txBox="1"/>
          <p:nvPr/>
        </p:nvSpPr>
        <p:spPr>
          <a:xfrm>
            <a:off x="2013073" y="4973106"/>
            <a:ext cx="755335" cy="400110"/>
          </a:xfrm>
          <a:prstGeom prst="rect">
            <a:avLst/>
          </a:prstGeom>
          <a:noFill/>
        </p:spPr>
        <p:txBody>
          <a:bodyPr wrap="none" rtlCol="0">
            <a:spAutoFit/>
          </a:bodyPr>
          <a:lstStyle/>
          <a:p>
            <a:r>
              <a:rPr lang="en-US" sz="2000" dirty="0">
                <a:solidFill>
                  <a:srgbClr val="636360"/>
                </a:solidFill>
              </a:rPr>
              <a:t>2013</a:t>
            </a:r>
            <a:endParaRPr lang="en-US" dirty="0">
              <a:solidFill>
                <a:srgbClr val="636360"/>
              </a:solidFill>
            </a:endParaRPr>
          </a:p>
        </p:txBody>
      </p:sp>
      <p:sp>
        <p:nvSpPr>
          <p:cNvPr id="35" name="TextBox 34"/>
          <p:cNvSpPr txBox="1"/>
          <p:nvPr/>
        </p:nvSpPr>
        <p:spPr>
          <a:xfrm>
            <a:off x="5430249" y="4973106"/>
            <a:ext cx="755335" cy="400110"/>
          </a:xfrm>
          <a:prstGeom prst="rect">
            <a:avLst/>
          </a:prstGeom>
          <a:noFill/>
        </p:spPr>
        <p:txBody>
          <a:bodyPr wrap="none" rtlCol="0">
            <a:spAutoFit/>
          </a:bodyPr>
          <a:lstStyle/>
          <a:p>
            <a:r>
              <a:rPr lang="en-US" sz="2000" dirty="0">
                <a:solidFill>
                  <a:srgbClr val="636360"/>
                </a:solidFill>
              </a:rPr>
              <a:t>2017</a:t>
            </a:r>
            <a:endParaRPr lang="en-US" dirty="0">
              <a:solidFill>
                <a:srgbClr val="636360"/>
              </a:solidFill>
            </a:endParaRPr>
          </a:p>
        </p:txBody>
      </p:sp>
      <p:sp>
        <p:nvSpPr>
          <p:cNvPr id="36" name="TextBox 35"/>
          <p:cNvSpPr txBox="1"/>
          <p:nvPr/>
        </p:nvSpPr>
        <p:spPr>
          <a:xfrm>
            <a:off x="7138837" y="4973106"/>
            <a:ext cx="755335" cy="400110"/>
          </a:xfrm>
          <a:prstGeom prst="rect">
            <a:avLst/>
          </a:prstGeom>
          <a:noFill/>
        </p:spPr>
        <p:txBody>
          <a:bodyPr wrap="none" rtlCol="0">
            <a:spAutoFit/>
          </a:bodyPr>
          <a:lstStyle/>
          <a:p>
            <a:r>
              <a:rPr lang="en-US" sz="2000" dirty="0">
                <a:solidFill>
                  <a:srgbClr val="636360"/>
                </a:solidFill>
              </a:rPr>
              <a:t>2019</a:t>
            </a:r>
            <a:endParaRPr lang="en-US" dirty="0">
              <a:solidFill>
                <a:srgbClr val="636360"/>
              </a:solidFill>
            </a:endParaRPr>
          </a:p>
        </p:txBody>
      </p:sp>
      <p:grpSp>
        <p:nvGrpSpPr>
          <p:cNvPr id="4" name="Group 36"/>
          <p:cNvGrpSpPr/>
          <p:nvPr/>
        </p:nvGrpSpPr>
        <p:grpSpPr>
          <a:xfrm>
            <a:off x="3275856" y="3356992"/>
            <a:ext cx="576064" cy="1440160"/>
            <a:chOff x="1835696" y="3356992"/>
            <a:chExt cx="576064" cy="1440160"/>
          </a:xfrm>
        </p:grpSpPr>
        <p:cxnSp>
          <p:nvCxnSpPr>
            <p:cNvPr id="38" name="Straight Connector 3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3194235" y="2503658"/>
            <a:ext cx="699230" cy="707886"/>
          </a:xfrm>
          <a:prstGeom prst="rect">
            <a:avLst/>
          </a:prstGeom>
          <a:noFill/>
        </p:spPr>
        <p:txBody>
          <a:bodyPr wrap="none" rtlCol="0">
            <a:spAutoFit/>
          </a:bodyPr>
          <a:lstStyle/>
          <a:p>
            <a:r>
              <a:rPr lang="en-US" sz="2000" dirty="0">
                <a:solidFill>
                  <a:srgbClr val="636360"/>
                </a:solidFill>
              </a:rPr>
              <a:t>1</a:t>
            </a:r>
            <a:r>
              <a:rPr lang="en-US" sz="2000" baseline="30000" dirty="0">
                <a:solidFill>
                  <a:srgbClr val="636360"/>
                </a:solidFill>
              </a:rPr>
              <a:t>st</a:t>
            </a:r>
            <a:endParaRPr lang="en-US" sz="2000" dirty="0">
              <a:solidFill>
                <a:srgbClr val="636360"/>
              </a:solidFill>
            </a:endParaRPr>
          </a:p>
          <a:p>
            <a:r>
              <a:rPr lang="en-US" sz="2000" dirty="0">
                <a:solidFill>
                  <a:srgbClr val="636360"/>
                </a:solidFill>
              </a:rPr>
              <a:t>STU</a:t>
            </a:r>
          </a:p>
        </p:txBody>
      </p:sp>
      <p:grpSp>
        <p:nvGrpSpPr>
          <p:cNvPr id="11" name="Group 53"/>
          <p:cNvGrpSpPr/>
          <p:nvPr/>
        </p:nvGrpSpPr>
        <p:grpSpPr>
          <a:xfrm>
            <a:off x="4572000" y="2524504"/>
            <a:ext cx="736099" cy="2272648"/>
            <a:chOff x="4133365" y="2524504"/>
            <a:chExt cx="736099" cy="2272648"/>
          </a:xfrm>
        </p:grpSpPr>
        <p:sp>
          <p:nvSpPr>
            <p:cNvPr id="41" name="TextBox 40"/>
            <p:cNvSpPr txBox="1"/>
            <p:nvPr/>
          </p:nvSpPr>
          <p:spPr>
            <a:xfrm>
              <a:off x="4133365" y="2524504"/>
              <a:ext cx="736099" cy="707886"/>
            </a:xfrm>
            <a:prstGeom prst="rect">
              <a:avLst/>
            </a:prstGeom>
            <a:noFill/>
          </p:spPr>
          <p:txBody>
            <a:bodyPr wrap="none" rtlCol="0">
              <a:spAutoFit/>
            </a:bodyPr>
            <a:lstStyle/>
            <a:p>
              <a:r>
                <a:rPr lang="en-US" sz="2000" dirty="0">
                  <a:solidFill>
                    <a:srgbClr val="636360"/>
                  </a:solidFill>
                </a:rPr>
                <a:t>~ 2</a:t>
              </a:r>
              <a:r>
                <a:rPr lang="en-US" sz="2000" baseline="30000" dirty="0">
                  <a:solidFill>
                    <a:srgbClr val="636360"/>
                  </a:solidFill>
                </a:rPr>
                <a:t>nd</a:t>
              </a:r>
            </a:p>
            <a:p>
              <a:r>
                <a:rPr lang="en-US" sz="2000" dirty="0">
                  <a:solidFill>
                    <a:srgbClr val="636360"/>
                  </a:solidFill>
                </a:rPr>
                <a:t>STU</a:t>
              </a:r>
            </a:p>
          </p:txBody>
        </p:sp>
        <p:grpSp>
          <p:nvGrpSpPr>
            <p:cNvPr id="13" name="Group 43"/>
            <p:cNvGrpSpPr/>
            <p:nvPr/>
          </p:nvGrpSpPr>
          <p:grpSpPr>
            <a:xfrm>
              <a:off x="4283968" y="3356992"/>
              <a:ext cx="576064" cy="1440160"/>
              <a:chOff x="1835696" y="3356992"/>
              <a:chExt cx="576064" cy="1440160"/>
            </a:xfrm>
          </p:grpSpPr>
          <p:cxnSp>
            <p:nvCxnSpPr>
              <p:cNvPr id="45" name="Straight Connector 44"/>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5" name="Group 54"/>
          <p:cNvGrpSpPr/>
          <p:nvPr/>
        </p:nvGrpSpPr>
        <p:grpSpPr>
          <a:xfrm>
            <a:off x="5818461" y="2500095"/>
            <a:ext cx="769763" cy="2297057"/>
            <a:chOff x="5555524" y="2500095"/>
            <a:chExt cx="769763" cy="2297057"/>
          </a:xfrm>
        </p:grpSpPr>
        <p:sp>
          <p:nvSpPr>
            <p:cNvPr id="42" name="TextBox 41"/>
            <p:cNvSpPr txBox="1"/>
            <p:nvPr/>
          </p:nvSpPr>
          <p:spPr>
            <a:xfrm>
              <a:off x="5555524" y="2500095"/>
              <a:ext cx="769763" cy="707886"/>
            </a:xfrm>
            <a:prstGeom prst="rect">
              <a:avLst/>
            </a:prstGeom>
            <a:noFill/>
          </p:spPr>
          <p:txBody>
            <a:bodyPr wrap="none" rtlCol="0">
              <a:spAutoFit/>
            </a:bodyPr>
            <a:lstStyle/>
            <a:p>
              <a:r>
                <a:rPr lang="en-US" sz="2000" dirty="0">
                  <a:solidFill>
                    <a:srgbClr val="636360"/>
                  </a:solidFill>
                </a:rPr>
                <a:t>~ 3</a:t>
              </a:r>
              <a:r>
                <a:rPr lang="en-US" sz="2000" baseline="30000" dirty="0">
                  <a:solidFill>
                    <a:srgbClr val="636360"/>
                  </a:solidFill>
                </a:rPr>
                <a:t>rd</a:t>
              </a:r>
              <a:r>
                <a:rPr lang="en-US" sz="2000" dirty="0">
                  <a:solidFill>
                    <a:srgbClr val="636360"/>
                  </a:solidFill>
                </a:rPr>
                <a:t> </a:t>
              </a:r>
              <a:endParaRPr lang="en-US" sz="2000" baseline="30000" dirty="0">
                <a:solidFill>
                  <a:srgbClr val="636360"/>
                </a:solidFill>
              </a:endParaRPr>
            </a:p>
            <a:p>
              <a:r>
                <a:rPr lang="en-US" sz="2000" dirty="0">
                  <a:solidFill>
                    <a:srgbClr val="636360"/>
                  </a:solidFill>
                </a:rPr>
                <a:t>STU</a:t>
              </a:r>
            </a:p>
          </p:txBody>
        </p:sp>
        <p:grpSp>
          <p:nvGrpSpPr>
            <p:cNvPr id="16" name="Group 46"/>
            <p:cNvGrpSpPr/>
            <p:nvPr/>
          </p:nvGrpSpPr>
          <p:grpSpPr>
            <a:xfrm>
              <a:off x="5708479" y="3356992"/>
              <a:ext cx="576064" cy="1440160"/>
              <a:chOff x="1835696" y="3356992"/>
              <a:chExt cx="576064" cy="1440160"/>
            </a:xfrm>
          </p:grpSpPr>
          <p:cxnSp>
            <p:nvCxnSpPr>
              <p:cNvPr id="48" name="Straight Connector 4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7" name="Group 55"/>
          <p:cNvGrpSpPr/>
          <p:nvPr/>
        </p:nvGrpSpPr>
        <p:grpSpPr>
          <a:xfrm>
            <a:off x="7282113" y="2500095"/>
            <a:ext cx="602255" cy="2297057"/>
            <a:chOff x="7202281" y="2500095"/>
            <a:chExt cx="602255" cy="2297057"/>
          </a:xfrm>
        </p:grpSpPr>
        <p:sp>
          <p:nvSpPr>
            <p:cNvPr id="43" name="TextBox 42"/>
            <p:cNvSpPr txBox="1"/>
            <p:nvPr/>
          </p:nvSpPr>
          <p:spPr>
            <a:xfrm>
              <a:off x="7202281" y="2500095"/>
              <a:ext cx="513282" cy="707886"/>
            </a:xfrm>
            <a:prstGeom prst="rect">
              <a:avLst/>
            </a:prstGeom>
            <a:noFill/>
          </p:spPr>
          <p:txBody>
            <a:bodyPr wrap="none" rtlCol="0">
              <a:spAutoFit/>
            </a:bodyPr>
            <a:lstStyle/>
            <a:p>
              <a:endParaRPr lang="en-US" sz="2000" dirty="0">
                <a:solidFill>
                  <a:srgbClr val="636360"/>
                </a:solidFill>
              </a:endParaRPr>
            </a:p>
            <a:p>
              <a:r>
                <a:rPr lang="en-US" sz="2000" dirty="0">
                  <a:solidFill>
                    <a:srgbClr val="636360"/>
                  </a:solidFill>
                </a:rPr>
                <a:t>R4</a:t>
              </a:r>
            </a:p>
          </p:txBody>
        </p:sp>
        <p:grpSp>
          <p:nvGrpSpPr>
            <p:cNvPr id="18" name="Group 49"/>
            <p:cNvGrpSpPr/>
            <p:nvPr/>
          </p:nvGrpSpPr>
          <p:grpSpPr>
            <a:xfrm>
              <a:off x="7228472" y="3356992"/>
              <a:ext cx="576064" cy="1440160"/>
              <a:chOff x="1835696" y="3356992"/>
              <a:chExt cx="576064" cy="1440160"/>
            </a:xfrm>
          </p:grpSpPr>
          <p:cxnSp>
            <p:nvCxnSpPr>
              <p:cNvPr id="51" name="Straight Connector 50"/>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53" name="TextBox 52"/>
          <p:cNvSpPr txBox="1"/>
          <p:nvPr/>
        </p:nvSpPr>
        <p:spPr>
          <a:xfrm>
            <a:off x="7995113" y="2678392"/>
            <a:ext cx="537327" cy="400110"/>
          </a:xfrm>
          <a:prstGeom prst="rect">
            <a:avLst/>
          </a:prstGeom>
          <a:noFill/>
        </p:spPr>
        <p:txBody>
          <a:bodyPr wrap="none" rtlCol="0">
            <a:spAutoFit/>
          </a:bodyPr>
          <a:lstStyle/>
          <a:p>
            <a:r>
              <a:rPr lang="en-US" sz="2000" dirty="0">
                <a:solidFill>
                  <a:srgbClr val="636360"/>
                </a:solidFill>
              </a:rPr>
              <a:t>. . .</a:t>
            </a:r>
          </a:p>
        </p:txBody>
      </p:sp>
      <p:cxnSp>
        <p:nvCxnSpPr>
          <p:cNvPr id="47" name="Straight Connector 46"/>
          <p:cNvCxnSpPr/>
          <p:nvPr/>
        </p:nvCxnSpPr>
        <p:spPr bwMode="auto">
          <a:xfrm>
            <a:off x="6516216" y="2164794"/>
            <a:ext cx="0" cy="2808312"/>
          </a:xfrm>
          <a:prstGeom prst="line">
            <a:avLst/>
          </a:prstGeom>
          <a:solidFill>
            <a:schemeClr val="accent1"/>
          </a:solid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86224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STU </a:t>
            </a:r>
            <a:r>
              <a:rPr lang="en-US" dirty="0"/>
              <a:t>3</a:t>
            </a:r>
            <a:endParaRPr lang="en-US" noProof="0" dirty="0"/>
          </a:p>
        </p:txBody>
      </p:sp>
      <p:sp>
        <p:nvSpPr>
          <p:cNvPr id="5" name="Content Placeholder 4"/>
          <p:cNvSpPr>
            <a:spLocks noGrp="1"/>
          </p:cNvSpPr>
          <p:nvPr>
            <p:ph idx="1"/>
          </p:nvPr>
        </p:nvSpPr>
        <p:spPr/>
        <p:txBody>
          <a:bodyPr/>
          <a:lstStyle/>
          <a:p>
            <a:r>
              <a:rPr lang="en-US" noProof="0" dirty="0"/>
              <a:t>Published March 2017</a:t>
            </a:r>
          </a:p>
          <a:p>
            <a:pPr lvl="1"/>
            <a:r>
              <a:rPr lang="en-US" dirty="0"/>
              <a:t>New resources for research, infrastructure</a:t>
            </a:r>
          </a:p>
          <a:p>
            <a:pPr lvl="1"/>
            <a:r>
              <a:rPr lang="en-US" noProof="0" dirty="0"/>
              <a:t>Improved quality (higher maturity), response to implementers, workflow alignment</a:t>
            </a:r>
          </a:p>
          <a:p>
            <a:pPr lvl="1"/>
            <a:r>
              <a:rPr lang="en-US" dirty="0"/>
              <a:t>Migration of multiple resources from draft to STU</a:t>
            </a:r>
            <a:endParaRPr lang="en-US" noProof="0" dirty="0"/>
          </a:p>
        </p:txBody>
      </p:sp>
    </p:spTree>
    <p:extLst>
      <p:ext uri="{BB962C8B-B14F-4D97-AF65-F5344CB8AC3E}">
        <p14:creationId xmlns:p14="http://schemas.microsoft.com/office/powerpoint/2010/main" val="33269564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does STU mean?</a:t>
            </a:r>
          </a:p>
        </p:txBody>
      </p:sp>
      <p:sp>
        <p:nvSpPr>
          <p:cNvPr id="4" name="Slide Number Placeholder 3"/>
          <p:cNvSpPr>
            <a:spLocks noGrp="1"/>
          </p:cNvSpPr>
          <p:nvPr>
            <p:ph type="sldNum" sz="quarter" idx="4"/>
          </p:nvPr>
        </p:nvSpPr>
        <p:spPr/>
        <p:txBody>
          <a:bodyPr/>
          <a:lstStyle/>
          <a:p>
            <a:fld id="{5CC3E5C4-3E2B-40F1-9F2B-C46CEB0C88DF}" type="slidenum">
              <a:rPr lang="en-CA" smtClean="0"/>
              <a:pPr/>
              <a:t>69</a:t>
            </a:fld>
            <a:endParaRPr lang="en-CA"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628800"/>
            <a:ext cx="7799387" cy="491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2267744" y="3068960"/>
            <a:ext cx="5112568" cy="1512168"/>
          </a:xfrm>
          <a:solidFill>
            <a:schemeClr val="bg1"/>
          </a:solidFill>
          <a:ln>
            <a:solidFill>
              <a:srgbClr val="FF0000"/>
            </a:solidFill>
          </a:ln>
        </p:spPr>
        <p:txBody>
          <a:bodyPr/>
          <a:lstStyle/>
          <a:p>
            <a:pPr marL="0" indent="0">
              <a:buNone/>
            </a:pPr>
            <a:r>
              <a:rPr lang="en-US" noProof="0" dirty="0"/>
              <a:t>“…all aspects of the FHIR specification are potentially subject to change</a:t>
            </a:r>
          </a:p>
        </p:txBody>
      </p:sp>
      <p:sp>
        <p:nvSpPr>
          <p:cNvPr id="5" name="Oval 4"/>
          <p:cNvSpPr/>
          <p:nvPr/>
        </p:nvSpPr>
        <p:spPr bwMode="auto">
          <a:xfrm>
            <a:off x="323528" y="5085184"/>
            <a:ext cx="2520280" cy="360040"/>
          </a:xfrm>
          <a:prstGeom prst="ellipse">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0348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noProof="0" dirty="0"/>
              <a:t>Attendees</a:t>
            </a:r>
          </a:p>
        </p:txBody>
      </p:sp>
      <p:sp>
        <p:nvSpPr>
          <p:cNvPr id="8195" name="Rectangle 3"/>
          <p:cNvSpPr>
            <a:spLocks noGrp="1" noChangeArrowheads="1"/>
          </p:cNvSpPr>
          <p:nvPr>
            <p:ph idx="1"/>
          </p:nvPr>
        </p:nvSpPr>
        <p:spPr/>
        <p:txBody>
          <a:bodyPr/>
          <a:lstStyle/>
          <a:p>
            <a:r>
              <a:rPr lang="en-US" noProof="0" dirty="0"/>
              <a:t>Who is your organization?</a:t>
            </a:r>
          </a:p>
          <a:p>
            <a:r>
              <a:rPr lang="en-US" noProof="0" dirty="0"/>
              <a:t>What is your role?</a:t>
            </a:r>
          </a:p>
          <a:p>
            <a:r>
              <a:rPr lang="en-US" noProof="0" dirty="0"/>
              <a:t>HL7 (v2/v3/CDA) background?</a:t>
            </a:r>
          </a:p>
          <a:p>
            <a:r>
              <a:rPr lang="en-US" noProof="0" dirty="0"/>
              <a:t>How did you hear about FHIR?</a:t>
            </a:r>
          </a:p>
          <a:p>
            <a:r>
              <a:rPr lang="en-US" noProof="0" dirty="0"/>
              <a:t>How familiar are you with FHIR?</a:t>
            </a:r>
          </a:p>
          <a:p>
            <a:r>
              <a:rPr lang="en-US" noProof="0" dirty="0"/>
              <a:t>What is the </a:t>
            </a:r>
            <a:r>
              <a:rPr lang="en-US" b="1" noProof="0" dirty="0"/>
              <a:t>one</a:t>
            </a:r>
            <a:r>
              <a:rPr lang="en-US" noProof="0" dirty="0"/>
              <a:t> thing that will make </a:t>
            </a:r>
            <a:r>
              <a:rPr lang="en-US" noProof="0"/>
              <a:t>this training </a:t>
            </a:r>
            <a:r>
              <a:rPr lang="en-US" noProof="0" dirty="0"/>
              <a:t>most valuable for you?</a:t>
            </a:r>
          </a:p>
        </p:txBody>
      </p:sp>
      <p:sp>
        <p:nvSpPr>
          <p:cNvPr id="5" name="Slide Number Placeholder 4"/>
          <p:cNvSpPr>
            <a:spLocks noGrp="1"/>
          </p:cNvSpPr>
          <p:nvPr>
            <p:ph type="sldNum" sz="quarter" idx="4"/>
          </p:nvPr>
        </p:nvSpPr>
        <p:spPr/>
        <p:txBody>
          <a:bodyPr/>
          <a:lstStyle/>
          <a:p>
            <a:fld id="{64C44300-96F5-4E68-AEBC-759F83B9379E}" type="slidenum">
              <a:rPr lang="en-US" smtClean="0">
                <a:solidFill>
                  <a:srgbClr val="000000">
                    <a:tint val="75000"/>
                  </a:srgbClr>
                </a:solidFill>
              </a:rPr>
              <a:pPr/>
              <a:t>7</a:t>
            </a:fld>
            <a:endParaRPr lang="en-US" dirty="0">
              <a:solidFill>
                <a:srgbClr val="000000">
                  <a:tint val="75000"/>
                </a:srgbClr>
              </a:solidFill>
            </a:endParaRPr>
          </a:p>
        </p:txBody>
      </p:sp>
    </p:spTree>
    <p:extLst>
      <p:ext uri="{BB962C8B-B14F-4D97-AF65-F5344CB8AC3E}">
        <p14:creationId xmlns:p14="http://schemas.microsoft.com/office/powerpoint/2010/main" val="38154697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Maturity levels</a:t>
            </a:r>
          </a:p>
        </p:txBody>
      </p:sp>
      <p:sp>
        <p:nvSpPr>
          <p:cNvPr id="3" name="Content Placeholder 2"/>
          <p:cNvSpPr>
            <a:spLocks noGrp="1"/>
          </p:cNvSpPr>
          <p:nvPr>
            <p:ph idx="1"/>
          </p:nvPr>
        </p:nvSpPr>
        <p:spPr/>
        <p:txBody>
          <a:bodyPr/>
          <a:lstStyle/>
          <a:p>
            <a:r>
              <a:rPr lang="en-US" noProof="0" dirty="0"/>
              <a:t>Intended to indicate level of stability</a:t>
            </a:r>
          </a:p>
          <a:p>
            <a:pPr lvl="1"/>
            <a:r>
              <a:rPr lang="en-US" noProof="0" dirty="0"/>
              <a:t>FMM1 – Resource is “done”, no build warnings</a:t>
            </a:r>
          </a:p>
          <a:p>
            <a:pPr lvl="1"/>
            <a:r>
              <a:rPr lang="en-US" noProof="0" dirty="0"/>
              <a:t>FMM2 – Tested at approved Connectathon</a:t>
            </a:r>
          </a:p>
          <a:p>
            <a:pPr lvl="1"/>
            <a:r>
              <a:rPr lang="en-US" noProof="0" dirty="0"/>
              <a:t>FMM3 – Passes QA, has passed ballot</a:t>
            </a:r>
          </a:p>
          <a:p>
            <a:pPr lvl="1"/>
            <a:r>
              <a:rPr lang="en-US" noProof="0" dirty="0"/>
              <a:t>FMM4* – Tested across scope, published, prototype implementation</a:t>
            </a:r>
          </a:p>
          <a:p>
            <a:pPr lvl="1"/>
            <a:r>
              <a:rPr lang="en-US" noProof="0" dirty="0"/>
              <a:t>FMM5* – 5 distinct production implementations, multiple countries, 2</a:t>
            </a:r>
          </a:p>
          <a:p>
            <a:r>
              <a:rPr lang="en-US" noProof="0" dirty="0"/>
              <a:t>Non-compatible changes at level 4 and 5 </a:t>
            </a:r>
            <a:br>
              <a:rPr lang="en-US" noProof="0" dirty="0"/>
            </a:br>
            <a:r>
              <a:rPr lang="en-US" noProof="0" dirty="0"/>
              <a:t>will face increased hurdles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70</a:t>
            </a:fld>
            <a:endParaRPr lang="en-CA" dirty="0"/>
          </a:p>
        </p:txBody>
      </p:sp>
    </p:spTree>
    <p:extLst>
      <p:ext uri="{BB962C8B-B14F-4D97-AF65-F5344CB8AC3E}">
        <p14:creationId xmlns:p14="http://schemas.microsoft.com/office/powerpoint/2010/main" val="8765750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Normative FHIR</a:t>
            </a:r>
          </a:p>
        </p:txBody>
      </p:sp>
      <p:sp>
        <p:nvSpPr>
          <p:cNvPr id="3" name="Content Placeholder 2"/>
          <p:cNvSpPr>
            <a:spLocks noGrp="1"/>
          </p:cNvSpPr>
          <p:nvPr>
            <p:ph idx="1"/>
          </p:nvPr>
        </p:nvSpPr>
        <p:spPr/>
        <p:txBody>
          <a:bodyPr/>
          <a:lstStyle/>
          <a:p>
            <a:r>
              <a:rPr lang="en-US" sz="2800" noProof="0" dirty="0"/>
              <a:t>Will include</a:t>
            </a:r>
          </a:p>
          <a:p>
            <a:pPr lvl="1"/>
            <a:r>
              <a:rPr lang="en-US" sz="2400" noProof="0" dirty="0"/>
              <a:t>Core specification</a:t>
            </a:r>
          </a:p>
          <a:p>
            <a:pPr lvl="1"/>
            <a:r>
              <a:rPr lang="en-US" sz="2400" noProof="0" dirty="0"/>
              <a:t>Structural resources</a:t>
            </a:r>
          </a:p>
          <a:p>
            <a:pPr lvl="1"/>
            <a:r>
              <a:rPr lang="en-US" sz="2400" noProof="0" dirty="0"/>
              <a:t>Subset of other resources</a:t>
            </a:r>
          </a:p>
          <a:p>
            <a:pPr lvl="2"/>
            <a:r>
              <a:rPr lang="en-US" sz="2000" noProof="0" dirty="0"/>
              <a:t>Some resources won’t go normative right away</a:t>
            </a:r>
          </a:p>
          <a:p>
            <a:r>
              <a:rPr lang="en-US" sz="2800" noProof="0" dirty="0"/>
              <a:t>Future releases</a:t>
            </a:r>
          </a:p>
          <a:p>
            <a:pPr lvl="1"/>
            <a:r>
              <a:rPr lang="en-US" sz="2400" noProof="0" dirty="0"/>
              <a:t>Add more resources</a:t>
            </a:r>
          </a:p>
          <a:p>
            <a:pPr lvl="1"/>
            <a:r>
              <a:rPr lang="en-US" sz="2400" noProof="0" dirty="0"/>
              <a:t>Add profiles on existing resources</a:t>
            </a:r>
          </a:p>
          <a:p>
            <a:pPr lvl="1"/>
            <a:r>
              <a:rPr lang="en-US" sz="2400" noProof="0" dirty="0"/>
              <a:t>May add elements to resources</a:t>
            </a:r>
          </a:p>
          <a:p>
            <a:pPr lvl="2"/>
            <a:r>
              <a:rPr lang="en-US" sz="2000" noProof="0" dirty="0"/>
              <a:t>Very rare</a:t>
            </a:r>
          </a:p>
        </p:txBody>
      </p:sp>
      <p:sp>
        <p:nvSpPr>
          <p:cNvPr id="4" name="Slide Number Placeholder 3"/>
          <p:cNvSpPr>
            <a:spLocks noGrp="1"/>
          </p:cNvSpPr>
          <p:nvPr>
            <p:ph type="sldNum" sz="quarter" idx="4"/>
          </p:nvPr>
        </p:nvSpPr>
        <p:spPr/>
        <p:txBody>
          <a:bodyPr/>
          <a:lstStyle/>
          <a:p>
            <a:fld id="{5CC3E5C4-3E2B-40F1-9F2B-C46CEB0C88DF}" type="slidenum">
              <a:rPr lang="en-CA" smtClean="0"/>
              <a:pPr/>
              <a:t>71</a:t>
            </a:fld>
            <a:endParaRPr lang="en-CA" dirty="0"/>
          </a:p>
        </p:txBody>
      </p:sp>
    </p:spTree>
    <p:extLst>
      <p:ext uri="{BB962C8B-B14F-4D97-AF65-F5344CB8AC3E}">
        <p14:creationId xmlns:p14="http://schemas.microsoft.com/office/powerpoint/2010/main" val="21447187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Using FHIR</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8228543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Where can FHIR be used?</a:t>
            </a:r>
          </a:p>
        </p:txBody>
      </p:sp>
      <p:sp>
        <p:nvSpPr>
          <p:cNvPr id="3" name="Content Placeholder 2"/>
          <p:cNvSpPr>
            <a:spLocks noGrp="1"/>
          </p:cNvSpPr>
          <p:nvPr>
            <p:ph idx="1"/>
          </p:nvPr>
        </p:nvSpPr>
        <p:spPr/>
        <p:txBody>
          <a:bodyPr/>
          <a:lstStyle/>
          <a:p>
            <a:r>
              <a:rPr lang="en-US" noProof="0" dirty="0"/>
              <a:t>Classic in-institution interoperability</a:t>
            </a:r>
          </a:p>
          <a:p>
            <a:r>
              <a:rPr lang="en-US" noProof="0" dirty="0"/>
              <a:t>Back-end e-business systems (e.g. financial)</a:t>
            </a:r>
          </a:p>
          <a:p>
            <a:r>
              <a:rPr lang="en-US" noProof="0" dirty="0"/>
              <a:t>Regional Health Information Organizations (RHIO)</a:t>
            </a:r>
          </a:p>
          <a:p>
            <a:r>
              <a:rPr lang="en-US" noProof="0" dirty="0"/>
              <a:t>National EHR systems</a:t>
            </a:r>
          </a:p>
          <a:p>
            <a:r>
              <a:rPr lang="en-US" noProof="0" dirty="0"/>
              <a:t>Social Web (Health)</a:t>
            </a:r>
          </a:p>
          <a:p>
            <a:r>
              <a:rPr lang="en-US" noProof="0" dirty="0"/>
              <a:t>Mobile Applications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73</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grpSp>
        <p:nvGrpSpPr>
          <p:cNvPr id="5" name="Group 12"/>
          <p:cNvGrpSpPr/>
          <p:nvPr/>
        </p:nvGrpSpPr>
        <p:grpSpPr>
          <a:xfrm>
            <a:off x="4788022" y="4651002"/>
            <a:ext cx="3744418" cy="1077218"/>
            <a:chOff x="4788022" y="4651002"/>
            <a:chExt cx="3744418" cy="1077218"/>
          </a:xfrm>
        </p:grpSpPr>
        <p:sp>
          <p:nvSpPr>
            <p:cNvPr id="9" name="Right Arrow 8"/>
            <p:cNvSpPr/>
            <p:nvPr/>
          </p:nvSpPr>
          <p:spPr bwMode="auto">
            <a:xfrm rot="10800000">
              <a:off x="4788024" y="4653136"/>
              <a:ext cx="201622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10" name="Right Arrow 9"/>
            <p:cNvSpPr/>
            <p:nvPr/>
          </p:nvSpPr>
          <p:spPr bwMode="auto">
            <a:xfrm rot="10800000">
              <a:off x="4788022" y="5237585"/>
              <a:ext cx="2016225"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12" name="TextBox 11"/>
            <p:cNvSpPr txBox="1"/>
            <p:nvPr/>
          </p:nvSpPr>
          <p:spPr>
            <a:xfrm>
              <a:off x="7020272" y="4651002"/>
              <a:ext cx="1512168" cy="1077218"/>
            </a:xfrm>
            <a:prstGeom prst="rect">
              <a:avLst/>
            </a:prstGeom>
            <a:noFill/>
          </p:spPr>
          <p:txBody>
            <a:bodyPr wrap="square" rtlCol="0">
              <a:spAutoFit/>
            </a:bodyPr>
            <a:lstStyle/>
            <a:p>
              <a:r>
                <a:rPr lang="en-US" sz="3200" dirty="0">
                  <a:solidFill>
                    <a:schemeClr val="accent1"/>
                  </a:solidFill>
                </a:rPr>
                <a:t>Near</a:t>
              </a:r>
            </a:p>
            <a:p>
              <a:r>
                <a:rPr lang="en-US" sz="3200" dirty="0">
                  <a:solidFill>
                    <a:schemeClr val="accent1"/>
                  </a:solidFill>
                </a:rPr>
                <a:t>Term</a:t>
              </a:r>
              <a:endParaRPr lang="en-CA" sz="3200" dirty="0">
                <a:solidFill>
                  <a:schemeClr val="accent1"/>
                </a:solidFill>
              </a:endParaRPr>
            </a:p>
          </p:txBody>
        </p:sp>
      </p:grpSp>
    </p:spTree>
    <p:extLst>
      <p:ext uri="{BB962C8B-B14F-4D97-AF65-F5344CB8AC3E}">
        <p14:creationId xmlns:p14="http://schemas.microsoft.com/office/powerpoint/2010/main" val="48617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Implementation during STU</a:t>
            </a:r>
          </a:p>
        </p:txBody>
      </p:sp>
      <p:sp>
        <p:nvSpPr>
          <p:cNvPr id="5" name="Content Placeholder 4"/>
          <p:cNvSpPr>
            <a:spLocks noGrp="1"/>
          </p:cNvSpPr>
          <p:nvPr>
            <p:ph idx="1"/>
          </p:nvPr>
        </p:nvSpPr>
        <p:spPr/>
        <p:txBody>
          <a:bodyPr/>
          <a:lstStyle/>
          <a:p>
            <a:r>
              <a:rPr lang="en-US" noProof="0" dirty="0"/>
              <a:t>FHIR is new</a:t>
            </a:r>
          </a:p>
          <a:p>
            <a:pPr lvl="1"/>
            <a:r>
              <a:rPr lang="en-US" noProof="0" dirty="0"/>
              <a:t>No commitment yet to backward compatibility</a:t>
            </a:r>
          </a:p>
          <a:p>
            <a:pPr lvl="1"/>
            <a:r>
              <a:rPr lang="en-US" noProof="0" dirty="0"/>
              <a:t>No stability guarantee until 2018+</a:t>
            </a:r>
          </a:p>
          <a:p>
            <a:pPr lvl="1"/>
            <a:r>
              <a:rPr lang="en-US" noProof="0" dirty="0"/>
              <a:t>Some resources didn’t exist in initial version</a:t>
            </a:r>
          </a:p>
          <a:p>
            <a:pPr lvl="2"/>
            <a:r>
              <a:rPr lang="en-US" noProof="0" dirty="0"/>
              <a:t>Appointment, Referral, Insurance, Nutrition, etc.</a:t>
            </a:r>
          </a:p>
          <a:p>
            <a:r>
              <a:rPr lang="en-US" noProof="0" dirty="0"/>
              <a:t>However, implementers chose to build with it anyhow and have continued to do so</a:t>
            </a:r>
          </a:p>
        </p:txBody>
      </p:sp>
    </p:spTree>
    <p:extLst>
      <p:ext uri="{BB962C8B-B14F-4D97-AF65-F5344CB8AC3E}">
        <p14:creationId xmlns:p14="http://schemas.microsoft.com/office/powerpoint/2010/main" val="1641660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working with FHIR?</a:t>
            </a:r>
          </a:p>
        </p:txBody>
      </p:sp>
      <p:sp>
        <p:nvSpPr>
          <p:cNvPr id="3" name="Content Placeholder 2"/>
          <p:cNvSpPr>
            <a:spLocks noGrp="1"/>
          </p:cNvSpPr>
          <p:nvPr>
            <p:ph idx="1"/>
          </p:nvPr>
        </p:nvSpPr>
        <p:spPr/>
        <p:txBody>
          <a:bodyPr/>
          <a:lstStyle/>
          <a:p>
            <a:r>
              <a:rPr lang="en-US" noProof="0" dirty="0"/>
              <a:t>&gt; 1000 organizations</a:t>
            </a:r>
          </a:p>
          <a:p>
            <a:pPr lvl="1"/>
            <a:r>
              <a:rPr lang="en-US" noProof="0" dirty="0"/>
              <a:t>attended a Connectathon and/or</a:t>
            </a:r>
          </a:p>
          <a:p>
            <a:pPr lvl="1"/>
            <a:r>
              <a:rPr lang="en-US" noProof="0" dirty="0"/>
              <a:t>implementation work in progress</a:t>
            </a:r>
          </a:p>
          <a:p>
            <a:r>
              <a:rPr lang="en-US" noProof="0" dirty="0"/>
              <a:t>Hard to track who’s doing what</a:t>
            </a:r>
          </a:p>
          <a:p>
            <a:r>
              <a:rPr lang="en-US" noProof="0" dirty="0"/>
              <a:t>Over </a:t>
            </a:r>
            <a:r>
              <a:rPr lang="en-US" dirty="0"/>
              <a:t>5</a:t>
            </a:r>
            <a:r>
              <a:rPr lang="en-US" noProof="0" dirty="0"/>
              <a:t>00 active participants on the FHIR Implementer’s chat</a:t>
            </a:r>
          </a:p>
          <a:p>
            <a:pPr lvl="1"/>
            <a:r>
              <a:rPr lang="en-US" noProof="0" dirty="0">
                <a:hlinkClick r:id="rId2"/>
              </a:rPr>
              <a:t>http://chat.fhir.org</a:t>
            </a:r>
            <a:r>
              <a:rPr lang="en-US" noProof="0" dirty="0"/>
              <a:t> </a:t>
            </a:r>
          </a:p>
          <a:p>
            <a:r>
              <a:rPr lang="en-US" noProof="0" dirty="0"/>
              <a:t>25+ countries involved so far</a:t>
            </a:r>
          </a:p>
        </p:txBody>
      </p:sp>
      <p:sp>
        <p:nvSpPr>
          <p:cNvPr id="4" name="Slide Number Placeholder 3"/>
          <p:cNvSpPr>
            <a:spLocks noGrp="1"/>
          </p:cNvSpPr>
          <p:nvPr>
            <p:ph type="sldNum" sz="quarter" idx="4"/>
          </p:nvPr>
        </p:nvSpPr>
        <p:spPr/>
        <p:txBody>
          <a:bodyPr/>
          <a:lstStyle/>
          <a:p>
            <a:fld id="{5CC3E5C4-3E2B-40F1-9F2B-C46CEB0C88DF}" type="slidenum">
              <a:rPr lang="en-CA" smtClean="0"/>
              <a:pPr/>
              <a:t>75</a:t>
            </a:fld>
            <a:endParaRPr lang="en-CA" dirty="0"/>
          </a:p>
        </p:txBody>
      </p:sp>
    </p:spTree>
    <p:extLst>
      <p:ext uri="{BB962C8B-B14F-4D97-AF65-F5344CB8AC3E}">
        <p14:creationId xmlns:p14="http://schemas.microsoft.com/office/powerpoint/2010/main" val="4506008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using FHIR?</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4338" y="2079510"/>
            <a:ext cx="8636916" cy="4392488"/>
          </a:xfrm>
        </p:spPr>
      </p:pic>
      <p:sp>
        <p:nvSpPr>
          <p:cNvPr id="4" name="Slide Number Placeholder 3"/>
          <p:cNvSpPr>
            <a:spLocks noGrp="1"/>
          </p:cNvSpPr>
          <p:nvPr>
            <p:ph type="sldNum" sz="quarter" idx="4"/>
          </p:nvPr>
        </p:nvSpPr>
        <p:spPr/>
        <p:txBody>
          <a:bodyPr/>
          <a:lstStyle/>
          <a:p>
            <a:fld id="{5CC3E5C4-3E2B-40F1-9F2B-C46CEB0C88DF}" type="slidenum">
              <a:rPr lang="en-CA" smtClean="0"/>
              <a:pPr/>
              <a:t>76</a:t>
            </a:fld>
            <a:endParaRPr lang="en-CA" dirty="0"/>
          </a:p>
        </p:txBody>
      </p:sp>
      <p:sp>
        <p:nvSpPr>
          <p:cNvPr id="6" name="TextBox 5"/>
          <p:cNvSpPr txBox="1"/>
          <p:nvPr/>
        </p:nvSpPr>
        <p:spPr>
          <a:xfrm>
            <a:off x="1259632" y="1700808"/>
            <a:ext cx="6789038" cy="369332"/>
          </a:xfrm>
          <a:prstGeom prst="rect">
            <a:avLst/>
          </a:prstGeom>
          <a:solidFill>
            <a:schemeClr val="bg1"/>
          </a:solidFill>
          <a:ln>
            <a:solidFill>
              <a:schemeClr val="tx1"/>
            </a:solidFill>
          </a:ln>
        </p:spPr>
        <p:txBody>
          <a:bodyPr wrap="none" rtlCol="0">
            <a:spAutoFit/>
          </a:bodyPr>
          <a:lstStyle/>
          <a:p>
            <a:r>
              <a:rPr lang="en-CA" dirty="0"/>
              <a:t>Systems accessing HAPI server in previous year (as of 2017-05)</a:t>
            </a:r>
          </a:p>
        </p:txBody>
      </p:sp>
    </p:spTree>
    <p:extLst>
      <p:ext uri="{BB962C8B-B14F-4D97-AF65-F5344CB8AC3E}">
        <p14:creationId xmlns:p14="http://schemas.microsoft.com/office/powerpoint/2010/main" val="9083198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&amp; other SDOs</a:t>
            </a:r>
          </a:p>
        </p:txBody>
      </p:sp>
      <p:sp>
        <p:nvSpPr>
          <p:cNvPr id="3" name="Content Placeholder 2"/>
          <p:cNvSpPr>
            <a:spLocks noGrp="1"/>
          </p:cNvSpPr>
          <p:nvPr>
            <p:ph idx="1"/>
          </p:nvPr>
        </p:nvSpPr>
        <p:spPr/>
        <p:txBody>
          <a:bodyPr/>
          <a:lstStyle/>
          <a:p>
            <a:r>
              <a:rPr lang="en-US" sz="2800" noProof="0" dirty="0"/>
              <a:t>IHE</a:t>
            </a:r>
          </a:p>
          <a:p>
            <a:pPr lvl="1"/>
            <a:r>
              <a:rPr lang="en-US" sz="2400" noProof="0" dirty="0"/>
              <a:t>Using FHIR for MHD (mobile XDS)</a:t>
            </a:r>
          </a:p>
          <a:p>
            <a:pPr lvl="1"/>
            <a:r>
              <a:rPr lang="en-US" sz="2400" noProof="0" dirty="0"/>
              <a:t>FHIR profile for PIX/PDQ, CMAP, RECON, Accountable Order, ATNA, others</a:t>
            </a:r>
          </a:p>
          <a:p>
            <a:r>
              <a:rPr lang="en-US" sz="2800" noProof="0" dirty="0"/>
              <a:t>DICOM</a:t>
            </a:r>
          </a:p>
          <a:p>
            <a:pPr lvl="1"/>
            <a:r>
              <a:rPr lang="en-US" sz="2400" noProof="0" dirty="0"/>
              <a:t>Building profile to make key images available to EHR</a:t>
            </a:r>
          </a:p>
          <a:p>
            <a:r>
              <a:rPr lang="en-US" sz="2800" noProof="0" dirty="0"/>
              <a:t>W3C </a:t>
            </a:r>
          </a:p>
          <a:p>
            <a:pPr lvl="1"/>
            <a:r>
              <a:rPr lang="en-US" sz="2400" noProof="0" dirty="0"/>
              <a:t>Semantic health group helping us with RDF, RIM-based semantic checking</a:t>
            </a:r>
          </a:p>
        </p:txBody>
      </p:sp>
      <p:sp>
        <p:nvSpPr>
          <p:cNvPr id="4" name="Slide Number Placeholder 3"/>
          <p:cNvSpPr>
            <a:spLocks noGrp="1"/>
          </p:cNvSpPr>
          <p:nvPr>
            <p:ph type="sldNum" sz="quarter" idx="4"/>
          </p:nvPr>
        </p:nvSpPr>
        <p:spPr/>
        <p:txBody>
          <a:bodyPr/>
          <a:lstStyle/>
          <a:p>
            <a:fld id="{5CC3E5C4-3E2B-40F1-9F2B-C46CEB0C88DF}" type="slidenum">
              <a:rPr lang="en-CA" smtClean="0"/>
              <a:pPr/>
              <a:t>77</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9784" y="269576"/>
            <a:ext cx="2034746" cy="1252151"/>
          </a:xfrm>
          <a:prstGeom prst="rect">
            <a:avLst/>
          </a:prstGeom>
        </p:spPr>
      </p:pic>
      <p:pic>
        <p:nvPicPr>
          <p:cNvPr id="7170" name="Picture 2" descr="C:\Users\office\AppData\Local\Microsoft\Windows\Temporary Internet Files\Content.IE5\TIOTJVXV\MC90043961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0152" y="1206353"/>
            <a:ext cx="2662267" cy="1893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032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Governments</a:t>
            </a:r>
          </a:p>
        </p:txBody>
      </p:sp>
      <p:sp>
        <p:nvSpPr>
          <p:cNvPr id="3" name="Content Placeholder 2"/>
          <p:cNvSpPr>
            <a:spLocks noGrp="1"/>
          </p:cNvSpPr>
          <p:nvPr>
            <p:ph idx="1"/>
          </p:nvPr>
        </p:nvSpPr>
        <p:spPr/>
        <p:txBody>
          <a:bodyPr/>
          <a:lstStyle/>
          <a:p>
            <a:r>
              <a:rPr lang="en-US" noProof="0" dirty="0"/>
              <a:t>US – ONC</a:t>
            </a:r>
          </a:p>
          <a:p>
            <a:pPr lvl="1"/>
            <a:r>
              <a:rPr lang="en-US" noProof="0" dirty="0"/>
              <a:t>Sponsored </a:t>
            </a:r>
            <a:r>
              <a:rPr lang="en-US" dirty="0"/>
              <a:t>4</a:t>
            </a:r>
            <a:r>
              <a:rPr lang="en-US" noProof="0" dirty="0"/>
              <a:t> projects, including mapping meaningful use to FHIR</a:t>
            </a:r>
          </a:p>
          <a:p>
            <a:r>
              <a:rPr lang="en-US" noProof="0" dirty="0"/>
              <a:t>UK</a:t>
            </a:r>
          </a:p>
          <a:p>
            <a:pPr lvl="1"/>
            <a:r>
              <a:rPr lang="en-US" noProof="0" dirty="0"/>
              <a:t>One implementation live, lots more in the pipeline</a:t>
            </a:r>
          </a:p>
          <a:p>
            <a:r>
              <a:rPr lang="en-US" noProof="0" dirty="0"/>
              <a:t>Lithuania</a:t>
            </a:r>
          </a:p>
          <a:p>
            <a:pPr lvl="1"/>
            <a:r>
              <a:rPr lang="en-US" noProof="0" dirty="0"/>
              <a:t>Chose FHIR as the basis for their national EHR</a:t>
            </a:r>
          </a:p>
          <a:p>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78</a:t>
            </a:fld>
            <a:endParaRPr lang="en-CA" dirty="0"/>
          </a:p>
        </p:txBody>
      </p:sp>
    </p:spTree>
    <p:extLst>
      <p:ext uri="{BB962C8B-B14F-4D97-AF65-F5344CB8AC3E}">
        <p14:creationId xmlns:p14="http://schemas.microsoft.com/office/powerpoint/2010/main" val="1806009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EHR Vendors</a:t>
            </a:r>
          </a:p>
        </p:txBody>
      </p:sp>
      <p:sp>
        <p:nvSpPr>
          <p:cNvPr id="3" name="Content Placeholder 2"/>
          <p:cNvSpPr>
            <a:spLocks noGrp="1"/>
          </p:cNvSpPr>
          <p:nvPr>
            <p:ph idx="1"/>
          </p:nvPr>
        </p:nvSpPr>
        <p:spPr/>
        <p:txBody>
          <a:bodyPr/>
          <a:lstStyle/>
          <a:p>
            <a:r>
              <a:rPr lang="en-US" noProof="0" dirty="0"/>
              <a:t>Many significant EHR vendors have made commitments to FHIR implementation</a:t>
            </a:r>
          </a:p>
          <a:p>
            <a:pPr lvl="1"/>
            <a:r>
              <a:rPr lang="en-US" noProof="0" dirty="0"/>
              <a:t>AllScripts, Cerner, Epic, McKesson, Meditech</a:t>
            </a:r>
          </a:p>
          <a:p>
            <a:r>
              <a:rPr lang="en-US" noProof="0" dirty="0"/>
              <a:t>Voluntarily investing in accelerating the standard</a:t>
            </a:r>
          </a:p>
          <a:p>
            <a:pPr lvl="1"/>
            <a:r>
              <a:rPr lang="en-US" noProof="0" dirty="0"/>
              <a:t>E.g. Argonaut, participating in standards development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79</a:t>
            </a:fld>
            <a:endParaRPr lang="en-CA" dirty="0"/>
          </a:p>
        </p:txBody>
      </p:sp>
    </p:spTree>
    <p:extLst>
      <p:ext uri="{BB962C8B-B14F-4D97-AF65-F5344CB8AC3E}">
        <p14:creationId xmlns:p14="http://schemas.microsoft.com/office/powerpoint/2010/main" val="1822109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WHY FHIR?</a:t>
            </a:r>
          </a:p>
        </p:txBody>
      </p:sp>
      <p:sp>
        <p:nvSpPr>
          <p:cNvPr id="6" name="Text Placeholder 5"/>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1876613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Other support</a:t>
            </a:r>
          </a:p>
        </p:txBody>
      </p:sp>
      <p:sp>
        <p:nvSpPr>
          <p:cNvPr id="3" name="Content Placeholder 2"/>
          <p:cNvSpPr>
            <a:spLocks noGrp="1"/>
          </p:cNvSpPr>
          <p:nvPr>
            <p:ph idx="1"/>
          </p:nvPr>
        </p:nvSpPr>
        <p:spPr/>
        <p:txBody>
          <a:bodyPr/>
          <a:lstStyle/>
          <a:p>
            <a:r>
              <a:rPr lang="en-US" noProof="0" dirty="0"/>
              <a:t>Large and small healthcare organizations</a:t>
            </a:r>
          </a:p>
          <a:p>
            <a:pPr lvl="1"/>
            <a:r>
              <a:rPr lang="en-US" noProof="0" dirty="0"/>
              <a:t>E.g. Mayo, Intermountain Healthcare, University Health Network</a:t>
            </a:r>
          </a:p>
          <a:p>
            <a:r>
              <a:rPr lang="en-US" noProof="0" dirty="0"/>
              <a:t>Small vendors, start-ups</a:t>
            </a:r>
          </a:p>
          <a:p>
            <a:pPr lvl="1"/>
            <a:r>
              <a:rPr lang="en-US" noProof="0" dirty="0"/>
              <a:t>Lots and lots – all over the world</a:t>
            </a:r>
          </a:p>
        </p:txBody>
      </p:sp>
      <p:sp>
        <p:nvSpPr>
          <p:cNvPr id="4" name="Slide Number Placeholder 3"/>
          <p:cNvSpPr>
            <a:spLocks noGrp="1"/>
          </p:cNvSpPr>
          <p:nvPr>
            <p:ph type="sldNum" sz="quarter" idx="4"/>
          </p:nvPr>
        </p:nvSpPr>
        <p:spPr/>
        <p:txBody>
          <a:bodyPr/>
          <a:lstStyle/>
          <a:p>
            <a:fld id="{5CC3E5C4-3E2B-40F1-9F2B-C46CEB0C88DF}" type="slidenum">
              <a:rPr lang="en-CA" smtClean="0"/>
              <a:pPr/>
              <a:t>80</a:t>
            </a:fld>
            <a:endParaRPr lang="en-CA" dirty="0"/>
          </a:p>
        </p:txBody>
      </p:sp>
    </p:spTree>
    <p:extLst>
      <p:ext uri="{BB962C8B-B14F-4D97-AF65-F5344CB8AC3E}">
        <p14:creationId xmlns:p14="http://schemas.microsoft.com/office/powerpoint/2010/main" val="41275299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&amp; CDA</a:t>
            </a:r>
          </a:p>
        </p:txBody>
      </p:sp>
      <p:sp>
        <p:nvSpPr>
          <p:cNvPr id="3" name="Content Placeholder 2"/>
          <p:cNvSpPr>
            <a:spLocks noGrp="1"/>
          </p:cNvSpPr>
          <p:nvPr>
            <p:ph idx="1"/>
          </p:nvPr>
        </p:nvSpPr>
        <p:spPr/>
        <p:txBody>
          <a:bodyPr/>
          <a:lstStyle/>
          <a:p>
            <a:r>
              <a:rPr lang="en-US" noProof="0" dirty="0"/>
              <a:t>HL7 developing FHIR profiles for CCDA</a:t>
            </a:r>
          </a:p>
          <a:p>
            <a:pPr lvl="1"/>
            <a:r>
              <a:rPr lang="en-US" noProof="0" dirty="0"/>
              <a:t>Will have key ones present in next STU</a:t>
            </a:r>
          </a:p>
          <a:p>
            <a:pPr lvl="0"/>
            <a:r>
              <a:rPr lang="en-US" noProof="0" dirty="0"/>
              <a:t>HL7 project to define “Clinical Document Architecture” in FHIR</a:t>
            </a:r>
          </a:p>
          <a:p>
            <a:pPr lvl="0"/>
            <a:r>
              <a:rPr lang="en-US" noProof="0" dirty="0"/>
              <a:t>At least 3 projects looking at providing automated transformation between CCDA and FHIR</a:t>
            </a:r>
          </a:p>
        </p:txBody>
      </p:sp>
      <p:sp>
        <p:nvSpPr>
          <p:cNvPr id="4" name="Slide Number Placeholder 3"/>
          <p:cNvSpPr>
            <a:spLocks noGrp="1"/>
          </p:cNvSpPr>
          <p:nvPr>
            <p:ph type="sldNum" sz="quarter" idx="4"/>
          </p:nvPr>
        </p:nvSpPr>
        <p:spPr/>
        <p:txBody>
          <a:bodyPr/>
          <a:lstStyle/>
          <a:p>
            <a:fld id="{5CC3E5C4-3E2B-40F1-9F2B-C46CEB0C88DF}" type="slidenum">
              <a:rPr lang="en-CA" smtClean="0"/>
              <a:pPr/>
              <a:t>81</a:t>
            </a:fld>
            <a:endParaRPr lang="en-CA" dirty="0"/>
          </a:p>
        </p:txBody>
      </p:sp>
    </p:spTree>
    <p:extLst>
      <p:ext uri="{BB962C8B-B14F-4D97-AF65-F5344CB8AC3E}">
        <p14:creationId xmlns:p14="http://schemas.microsoft.com/office/powerpoint/2010/main" val="25089818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HSPC</a:t>
            </a:r>
          </a:p>
        </p:txBody>
      </p:sp>
      <p:sp>
        <p:nvSpPr>
          <p:cNvPr id="3" name="Content Placeholder 2"/>
          <p:cNvSpPr>
            <a:spLocks noGrp="1"/>
          </p:cNvSpPr>
          <p:nvPr>
            <p:ph idx="1"/>
          </p:nvPr>
        </p:nvSpPr>
        <p:spPr/>
        <p:txBody>
          <a:bodyPr/>
          <a:lstStyle/>
          <a:p>
            <a:r>
              <a:rPr lang="en-US" noProof="0" dirty="0"/>
              <a:t>Health Services Platform Consortium</a:t>
            </a:r>
          </a:p>
          <a:p>
            <a:pPr lvl="1"/>
            <a:r>
              <a:rPr lang="en-US" noProof="0" dirty="0"/>
              <a:t>Intermountain Healthcare, Veterans Affairs, Harris, Telus, Dignity Health, IBM, Epic, Cerner, Mayo, HP, Kaiser, +++ (not all are official members)</a:t>
            </a:r>
          </a:p>
          <a:p>
            <a:pPr lvl="1"/>
            <a:r>
              <a:rPr lang="en-US" noProof="0" dirty="0"/>
              <a:t>Leverage FHIR + security and additional layers to allow plug &amp; play EHR modules</a:t>
            </a:r>
          </a:p>
          <a:p>
            <a:pPr lvl="1"/>
            <a:r>
              <a:rPr lang="en-US" noProof="0" dirty="0"/>
              <a:t>Stems from SMART on FHIR work </a:t>
            </a:r>
          </a:p>
        </p:txBody>
      </p:sp>
      <p:sp>
        <p:nvSpPr>
          <p:cNvPr id="4" name="Slide Number Placeholder 3"/>
          <p:cNvSpPr>
            <a:spLocks noGrp="1"/>
          </p:cNvSpPr>
          <p:nvPr>
            <p:ph type="sldNum" sz="quarter" idx="4"/>
          </p:nvPr>
        </p:nvSpPr>
        <p:spPr/>
        <p:txBody>
          <a:bodyPr/>
          <a:lstStyle/>
          <a:p>
            <a:fld id="{5CC3E5C4-3E2B-40F1-9F2B-C46CEB0C88DF}" type="slidenum">
              <a:rPr lang="en-CA" smtClean="0"/>
              <a:pPr/>
              <a:t>82</a:t>
            </a:fld>
            <a:endParaRPr lang="en-CA" dirty="0"/>
          </a:p>
        </p:txBody>
      </p:sp>
    </p:spTree>
    <p:extLst>
      <p:ext uri="{BB962C8B-B14F-4D97-AF65-F5344CB8AC3E}">
        <p14:creationId xmlns:p14="http://schemas.microsoft.com/office/powerpoint/2010/main" val="41309307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D84F27-5714-40E1-B2C8-38443EFAD0BF}"/>
              </a:ext>
            </a:extLst>
          </p:cNvPr>
          <p:cNvSpPr>
            <a:spLocks noGrp="1"/>
          </p:cNvSpPr>
          <p:nvPr>
            <p:ph type="title"/>
          </p:nvPr>
        </p:nvSpPr>
        <p:spPr/>
        <p:txBody>
          <a:bodyPr/>
          <a:lstStyle/>
          <a:p>
            <a:r>
              <a:rPr lang="en-CA" dirty="0"/>
              <a:t>Business Cases for FHIR</a:t>
            </a:r>
          </a:p>
        </p:txBody>
      </p:sp>
      <p:sp>
        <p:nvSpPr>
          <p:cNvPr id="6" name="Text Placeholder 5">
            <a:extLst>
              <a:ext uri="{FF2B5EF4-FFF2-40B4-BE49-F238E27FC236}">
                <a16:creationId xmlns:a16="http://schemas.microsoft.com/office/drawing/2014/main" id="{1B903BEA-D18C-49A5-839F-92270D508AD1}"/>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47088C13-9DB7-4F63-A348-002FAC0E715E}"/>
              </a:ext>
            </a:extLst>
          </p:cNvPr>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83</a:t>
            </a:fld>
            <a:endParaRPr lang="en-CA" dirty="0"/>
          </a:p>
        </p:txBody>
      </p:sp>
    </p:spTree>
    <p:extLst>
      <p:ext uri="{BB962C8B-B14F-4D97-AF65-F5344CB8AC3E}">
        <p14:creationId xmlns:p14="http://schemas.microsoft.com/office/powerpoint/2010/main" val="14644063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C468-6652-4F72-9BB0-C03ABE74D7E9}"/>
              </a:ext>
            </a:extLst>
          </p:cNvPr>
          <p:cNvSpPr>
            <a:spLocks noGrp="1"/>
          </p:cNvSpPr>
          <p:nvPr>
            <p:ph type="title"/>
          </p:nvPr>
        </p:nvSpPr>
        <p:spPr/>
        <p:txBody>
          <a:bodyPr/>
          <a:lstStyle/>
          <a:p>
            <a:r>
              <a:rPr lang="en-CA" dirty="0"/>
              <a:t>Mobile Friendly</a:t>
            </a:r>
          </a:p>
        </p:txBody>
      </p:sp>
      <p:sp>
        <p:nvSpPr>
          <p:cNvPr id="3" name="Content Placeholder 2">
            <a:extLst>
              <a:ext uri="{FF2B5EF4-FFF2-40B4-BE49-F238E27FC236}">
                <a16:creationId xmlns:a16="http://schemas.microsoft.com/office/drawing/2014/main" id="{7F0EDE0D-7B7F-4D10-BB6E-99CBFF681124}"/>
              </a:ext>
            </a:extLst>
          </p:cNvPr>
          <p:cNvSpPr>
            <a:spLocks noGrp="1"/>
          </p:cNvSpPr>
          <p:nvPr>
            <p:ph idx="1"/>
          </p:nvPr>
        </p:nvSpPr>
        <p:spPr/>
        <p:txBody>
          <a:bodyPr/>
          <a:lstStyle/>
          <a:p>
            <a:pPr marL="342900" marR="0" lvl="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CA" sz="3100" dirty="0">
                <a:effectLst/>
              </a:rPr>
              <a:t>RESTful interface &amp; JSON support are “natural” for web-based</a:t>
            </a:r>
            <a:r>
              <a:rPr lang="en-CA" sz="3100" baseline="0" dirty="0">
                <a:effectLst/>
              </a:rPr>
              <a:t> solutions</a:t>
            </a:r>
          </a:p>
          <a:p>
            <a:pPr marL="342900" marR="0" lvl="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CA" sz="3100" baseline="0" dirty="0">
                <a:effectLst/>
              </a:rPr>
              <a:t>APIs – including Swift make mobile solution easy</a:t>
            </a:r>
          </a:p>
          <a:p>
            <a:pPr marL="342900" marR="0" lvl="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CA" sz="3100" baseline="0" dirty="0">
                <a:effectLst/>
              </a:rPr>
              <a:t>Resources are lightweight = faster response times</a:t>
            </a:r>
          </a:p>
          <a:p>
            <a:pPr marL="342900" marR="0" lvl="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CA" sz="3100" baseline="0" dirty="0">
                <a:effectLst/>
              </a:rPr>
              <a:t>Documentation appeals to mobile developers, less learning curve</a:t>
            </a:r>
          </a:p>
        </p:txBody>
      </p:sp>
      <p:sp>
        <p:nvSpPr>
          <p:cNvPr id="4" name="Slide Number Placeholder 3">
            <a:extLst>
              <a:ext uri="{FF2B5EF4-FFF2-40B4-BE49-F238E27FC236}">
                <a16:creationId xmlns:a16="http://schemas.microsoft.com/office/drawing/2014/main" id="{C77CC7B0-7893-4874-B9FB-72E87D425B60}"/>
              </a:ext>
            </a:extLst>
          </p:cNvPr>
          <p:cNvSpPr>
            <a:spLocks noGrp="1"/>
          </p:cNvSpPr>
          <p:nvPr>
            <p:ph type="sldNum" sz="quarter" idx="4"/>
          </p:nvPr>
        </p:nvSpPr>
        <p:spPr/>
        <p:txBody>
          <a:bodyPr/>
          <a:lstStyle/>
          <a:p>
            <a:fld id="{5CC3E5C4-3E2B-40F1-9F2B-C46CEB0C88DF}" type="slidenum">
              <a:rPr lang="en-CA" smtClean="0"/>
              <a:pPr/>
              <a:t>84</a:t>
            </a:fld>
            <a:endParaRPr lang="en-CA" dirty="0"/>
          </a:p>
        </p:txBody>
      </p:sp>
      <p:pic>
        <p:nvPicPr>
          <p:cNvPr id="6" name="Picture 5">
            <a:extLst>
              <a:ext uri="{FF2B5EF4-FFF2-40B4-BE49-F238E27FC236}">
                <a16:creationId xmlns:a16="http://schemas.microsoft.com/office/drawing/2014/main" id="{9C59DBCF-4CB1-4E74-A4E2-4725FBDBCD3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32240" y="4509120"/>
            <a:ext cx="1293728" cy="1493912"/>
          </a:xfrm>
          <a:prstGeom prst="rect">
            <a:avLst/>
          </a:prstGeom>
        </p:spPr>
      </p:pic>
    </p:spTree>
    <p:extLst>
      <p:ext uri="{BB962C8B-B14F-4D97-AF65-F5344CB8AC3E}">
        <p14:creationId xmlns:p14="http://schemas.microsoft.com/office/powerpoint/2010/main" val="37087510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E95E-0E24-41D9-8105-0D17B3B6FBEA}"/>
              </a:ext>
            </a:extLst>
          </p:cNvPr>
          <p:cNvSpPr>
            <a:spLocks noGrp="1"/>
          </p:cNvSpPr>
          <p:nvPr>
            <p:ph type="title"/>
          </p:nvPr>
        </p:nvSpPr>
        <p:spPr/>
        <p:txBody>
          <a:bodyPr/>
          <a:lstStyle/>
          <a:p>
            <a:r>
              <a:rPr lang="en-CA" sz="4000" dirty="0">
                <a:solidFill>
                  <a:schemeClr val="tx2"/>
                </a:solidFill>
                <a:effectLst/>
                <a:latin typeface="+mj-lt"/>
                <a:ea typeface="+mj-ea"/>
                <a:cs typeface="+mj-cs"/>
              </a:rPr>
              <a:t>Context-free interfaces</a:t>
            </a:r>
            <a:endParaRPr lang="en-CA" dirty="0"/>
          </a:p>
        </p:txBody>
      </p:sp>
      <p:sp>
        <p:nvSpPr>
          <p:cNvPr id="3" name="Content Placeholder 2">
            <a:extLst>
              <a:ext uri="{FF2B5EF4-FFF2-40B4-BE49-F238E27FC236}">
                <a16:creationId xmlns:a16="http://schemas.microsoft.com/office/drawing/2014/main" id="{7CAF91D9-74C1-4948-B31F-66A6CF5FE156}"/>
              </a:ext>
            </a:extLst>
          </p:cNvPr>
          <p:cNvSpPr>
            <a:spLocks noGrp="1"/>
          </p:cNvSpPr>
          <p:nvPr>
            <p:ph idx="1"/>
          </p:nvPr>
        </p:nvSpPr>
        <p:spPr/>
        <p:txBody>
          <a:bodyPr/>
          <a:lstStyle/>
          <a:p>
            <a:pPr lvl="0"/>
            <a:r>
              <a:rPr lang="en-CA" dirty="0"/>
              <a:t>RESTful interface is generic</a:t>
            </a:r>
          </a:p>
          <a:p>
            <a:pPr lvl="1"/>
            <a:r>
              <a:rPr lang="en-CA" dirty="0"/>
              <a:t>No need to define message events or payloads</a:t>
            </a:r>
          </a:p>
          <a:p>
            <a:pPr lvl="1"/>
            <a:r>
              <a:rPr lang="en-CA" dirty="0"/>
              <a:t>Query what you need</a:t>
            </a:r>
          </a:p>
          <a:p>
            <a:pPr lvl="2"/>
            <a:r>
              <a:rPr lang="en-CA" dirty="0">
                <a:solidFill>
                  <a:schemeClr val="tx1"/>
                </a:solidFill>
                <a:effectLst/>
                <a:latin typeface="+mn-lt"/>
              </a:rPr>
              <a:t>One interface can work for multiple partners &amp; solve multiple communication needs</a:t>
            </a:r>
            <a:endParaRPr lang="en-CA" dirty="0"/>
          </a:p>
          <a:p>
            <a:pPr lvl="1"/>
            <a:r>
              <a:rPr lang="en-CA" dirty="0"/>
              <a:t>Extensions allow support for specialized needs</a:t>
            </a:r>
          </a:p>
          <a:p>
            <a:pPr lvl="0"/>
            <a:r>
              <a:rPr lang="en-CA" dirty="0"/>
              <a:t>Business</a:t>
            </a:r>
            <a:r>
              <a:rPr lang="en-CA" baseline="0" dirty="0"/>
              <a:t> r</a:t>
            </a:r>
            <a:r>
              <a:rPr lang="en-CA" dirty="0"/>
              <a:t>ules move from the interface to the access control layer</a:t>
            </a:r>
          </a:p>
          <a:p>
            <a:pPr lvl="1"/>
            <a:r>
              <a:rPr lang="en-CA" dirty="0"/>
              <a:t>Faster/more dynamic configuration</a:t>
            </a:r>
          </a:p>
        </p:txBody>
      </p:sp>
      <p:sp>
        <p:nvSpPr>
          <p:cNvPr id="4" name="Slide Number Placeholder 3">
            <a:extLst>
              <a:ext uri="{FF2B5EF4-FFF2-40B4-BE49-F238E27FC236}">
                <a16:creationId xmlns:a16="http://schemas.microsoft.com/office/drawing/2014/main" id="{5CE8C106-B047-4F0F-8F65-0AD9E9F97FCA}"/>
              </a:ext>
            </a:extLst>
          </p:cNvPr>
          <p:cNvSpPr>
            <a:spLocks noGrp="1"/>
          </p:cNvSpPr>
          <p:nvPr>
            <p:ph type="sldNum" sz="quarter" idx="4"/>
          </p:nvPr>
        </p:nvSpPr>
        <p:spPr/>
        <p:txBody>
          <a:bodyPr/>
          <a:lstStyle/>
          <a:p>
            <a:fld id="{5CC3E5C4-3E2B-40F1-9F2B-C46CEB0C88DF}" type="slidenum">
              <a:rPr lang="en-CA" smtClean="0"/>
              <a:pPr/>
              <a:t>85</a:t>
            </a:fld>
            <a:endParaRPr lang="en-CA" dirty="0"/>
          </a:p>
        </p:txBody>
      </p:sp>
    </p:spTree>
    <p:extLst>
      <p:ext uri="{BB962C8B-B14F-4D97-AF65-F5344CB8AC3E}">
        <p14:creationId xmlns:p14="http://schemas.microsoft.com/office/powerpoint/2010/main" val="13863432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AA02F-F6E9-4DC5-85F3-6A702A845B4A}"/>
              </a:ext>
            </a:extLst>
          </p:cNvPr>
          <p:cNvSpPr>
            <a:spLocks noGrp="1"/>
          </p:cNvSpPr>
          <p:nvPr>
            <p:ph type="title"/>
          </p:nvPr>
        </p:nvSpPr>
        <p:spPr/>
        <p:txBody>
          <a:bodyPr/>
          <a:lstStyle/>
          <a:p>
            <a:pPr lvl="0"/>
            <a:r>
              <a:rPr lang="en-CA" sz="3600" dirty="0">
                <a:solidFill>
                  <a:schemeClr val="tx1"/>
                </a:solidFill>
                <a:effectLst/>
                <a:latin typeface="+mn-lt"/>
                <a:ea typeface="+mn-ea"/>
                <a:cs typeface="+mn-cs"/>
              </a:rPr>
              <a:t>Bulk data</a:t>
            </a:r>
            <a:endParaRPr lang="en-CA" dirty="0"/>
          </a:p>
        </p:txBody>
      </p:sp>
      <p:sp>
        <p:nvSpPr>
          <p:cNvPr id="3" name="Content Placeholder 2">
            <a:extLst>
              <a:ext uri="{FF2B5EF4-FFF2-40B4-BE49-F238E27FC236}">
                <a16:creationId xmlns:a16="http://schemas.microsoft.com/office/drawing/2014/main" id="{BE41AF55-1B19-4C45-B8F2-5DAE0A8D5CBA}"/>
              </a:ext>
            </a:extLst>
          </p:cNvPr>
          <p:cNvSpPr>
            <a:spLocks noGrp="1"/>
          </p:cNvSpPr>
          <p:nvPr>
            <p:ph idx="1"/>
          </p:nvPr>
        </p:nvSpPr>
        <p:spPr/>
        <p:txBody>
          <a:bodyPr/>
          <a:lstStyle/>
          <a:p>
            <a:r>
              <a:rPr lang="en-CA" dirty="0"/>
              <a:t>Most healthcare</a:t>
            </a:r>
            <a:r>
              <a:rPr lang="en-CA" baseline="0" dirty="0"/>
              <a:t> interfaces are narrow in scope</a:t>
            </a:r>
          </a:p>
          <a:p>
            <a:pPr lvl="1"/>
            <a:r>
              <a:rPr lang="en-CA" baseline="0" dirty="0"/>
              <a:t>Specific patient, specific encounter, specific event</a:t>
            </a:r>
          </a:p>
          <a:p>
            <a:pPr lvl="0"/>
            <a:r>
              <a:rPr lang="en-CA" baseline="0" dirty="0"/>
              <a:t>FHIR supports querying whatever’s of interest</a:t>
            </a:r>
          </a:p>
          <a:p>
            <a:pPr lvl="1"/>
            <a:r>
              <a:rPr lang="en-CA" baseline="0" dirty="0"/>
              <a:t>All of a patient’s record I’m allowed to see</a:t>
            </a:r>
          </a:p>
          <a:p>
            <a:pPr lvl="1"/>
            <a:r>
              <a:rPr lang="en-CA" baseline="0" dirty="0"/>
              <a:t>All data for my patients</a:t>
            </a:r>
          </a:p>
          <a:p>
            <a:pPr lvl="1"/>
            <a:r>
              <a:rPr lang="en-CA" baseline="0" dirty="0"/>
              <a:t>All data related to condition X across patients</a:t>
            </a:r>
          </a:p>
          <a:p>
            <a:pPr lvl="0"/>
            <a:r>
              <a:rPr lang="en-CA" baseline="0" dirty="0"/>
              <a:t>Subscriptions allow data to be pushed</a:t>
            </a:r>
          </a:p>
        </p:txBody>
      </p:sp>
      <p:sp>
        <p:nvSpPr>
          <p:cNvPr id="4" name="Slide Number Placeholder 3">
            <a:extLst>
              <a:ext uri="{FF2B5EF4-FFF2-40B4-BE49-F238E27FC236}">
                <a16:creationId xmlns:a16="http://schemas.microsoft.com/office/drawing/2014/main" id="{6FFDF5C3-223A-44C3-804B-11C0AF0F750E}"/>
              </a:ext>
            </a:extLst>
          </p:cNvPr>
          <p:cNvSpPr>
            <a:spLocks noGrp="1"/>
          </p:cNvSpPr>
          <p:nvPr>
            <p:ph type="sldNum" sz="quarter" idx="4"/>
          </p:nvPr>
        </p:nvSpPr>
        <p:spPr/>
        <p:txBody>
          <a:bodyPr/>
          <a:lstStyle/>
          <a:p>
            <a:fld id="{5CC3E5C4-3E2B-40F1-9F2B-C46CEB0C88DF}" type="slidenum">
              <a:rPr lang="en-CA" smtClean="0"/>
              <a:pPr/>
              <a:t>86</a:t>
            </a:fld>
            <a:endParaRPr lang="en-CA" dirty="0"/>
          </a:p>
        </p:txBody>
      </p:sp>
    </p:spTree>
    <p:extLst>
      <p:ext uri="{BB962C8B-B14F-4D97-AF65-F5344CB8AC3E}">
        <p14:creationId xmlns:p14="http://schemas.microsoft.com/office/powerpoint/2010/main" val="23411702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965BE-9065-41CE-B76B-8B7886981664}"/>
              </a:ext>
            </a:extLst>
          </p:cNvPr>
          <p:cNvSpPr>
            <a:spLocks noGrp="1"/>
          </p:cNvSpPr>
          <p:nvPr>
            <p:ph type="title"/>
          </p:nvPr>
        </p:nvSpPr>
        <p:spPr/>
        <p:txBody>
          <a:bodyPr/>
          <a:lstStyle/>
          <a:p>
            <a:r>
              <a:rPr lang="en-CA" dirty="0"/>
              <a:t>Profiling and Validation</a:t>
            </a:r>
          </a:p>
        </p:txBody>
      </p:sp>
      <p:sp>
        <p:nvSpPr>
          <p:cNvPr id="3" name="Content Placeholder 2">
            <a:extLst>
              <a:ext uri="{FF2B5EF4-FFF2-40B4-BE49-F238E27FC236}">
                <a16:creationId xmlns:a16="http://schemas.microsoft.com/office/drawing/2014/main" id="{8836C8EF-F8F2-45A9-B151-F034B9266700}"/>
              </a:ext>
            </a:extLst>
          </p:cNvPr>
          <p:cNvSpPr>
            <a:spLocks noGrp="1"/>
          </p:cNvSpPr>
          <p:nvPr>
            <p:ph idx="1"/>
          </p:nvPr>
        </p:nvSpPr>
        <p:spPr/>
        <p:txBody>
          <a:bodyPr/>
          <a:lstStyle/>
          <a:p>
            <a:r>
              <a:rPr lang="en-CA" dirty="0"/>
              <a:t>Conformance artifacts in FHIR are defined computably and resolvable computably</a:t>
            </a:r>
          </a:p>
          <a:p>
            <a:pPr lvl="1"/>
            <a:r>
              <a:rPr lang="en-CA" dirty="0"/>
              <a:t>Allows robust validation, including terminology</a:t>
            </a:r>
          </a:p>
          <a:p>
            <a:pPr lvl="1"/>
            <a:r>
              <a:rPr lang="en-CA" dirty="0"/>
              <a:t>Support for automated testing of interfaces</a:t>
            </a:r>
          </a:p>
          <a:p>
            <a:pPr lvl="1"/>
            <a:r>
              <a:rPr lang="en-CA" dirty="0"/>
              <a:t>Allows sharing of profiles, clinical practice guidelines</a:t>
            </a:r>
          </a:p>
          <a:p>
            <a:pPr lvl="1"/>
            <a:r>
              <a:rPr lang="en-CA" dirty="0"/>
              <a:t>Allows dynamic configuration of application behavior and user interface</a:t>
            </a:r>
          </a:p>
        </p:txBody>
      </p:sp>
      <p:sp>
        <p:nvSpPr>
          <p:cNvPr id="4" name="Slide Number Placeholder 3">
            <a:extLst>
              <a:ext uri="{FF2B5EF4-FFF2-40B4-BE49-F238E27FC236}">
                <a16:creationId xmlns:a16="http://schemas.microsoft.com/office/drawing/2014/main" id="{BB641CCA-607F-43E2-92D5-0A084EB12B84}"/>
              </a:ext>
            </a:extLst>
          </p:cNvPr>
          <p:cNvSpPr>
            <a:spLocks noGrp="1"/>
          </p:cNvSpPr>
          <p:nvPr>
            <p:ph type="sldNum" sz="quarter" idx="4"/>
          </p:nvPr>
        </p:nvSpPr>
        <p:spPr/>
        <p:txBody>
          <a:bodyPr/>
          <a:lstStyle/>
          <a:p>
            <a:fld id="{5CC3E5C4-3E2B-40F1-9F2B-C46CEB0C88DF}" type="slidenum">
              <a:rPr lang="en-CA" smtClean="0"/>
              <a:pPr/>
              <a:t>87</a:t>
            </a:fld>
            <a:endParaRPr lang="en-CA" dirty="0"/>
          </a:p>
        </p:txBody>
      </p:sp>
    </p:spTree>
    <p:extLst>
      <p:ext uri="{BB962C8B-B14F-4D97-AF65-F5344CB8AC3E}">
        <p14:creationId xmlns:p14="http://schemas.microsoft.com/office/powerpoint/2010/main" val="21078049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562">
            <a:extLst>
              <a:ext uri="{FF2B5EF4-FFF2-40B4-BE49-F238E27FC236}">
                <a16:creationId xmlns:a16="http://schemas.microsoft.com/office/drawing/2014/main" id="{9EA31835-0A5D-482B-9555-F910C71D8EAA}"/>
              </a:ext>
            </a:extLst>
          </p:cNvPr>
          <p:cNvSpPr/>
          <p:nvPr/>
        </p:nvSpPr>
        <p:spPr>
          <a:xfrm>
            <a:off x="2595844" y="5850121"/>
            <a:ext cx="18354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sp>
        <p:nvSpPr>
          <p:cNvPr id="2" name="Title 1">
            <a:extLst>
              <a:ext uri="{FF2B5EF4-FFF2-40B4-BE49-F238E27FC236}">
                <a16:creationId xmlns:a16="http://schemas.microsoft.com/office/drawing/2014/main" id="{A17A3D2D-5544-465F-BBCA-8D80EBF886A5}"/>
              </a:ext>
            </a:extLst>
          </p:cNvPr>
          <p:cNvSpPr>
            <a:spLocks noGrp="1"/>
          </p:cNvSpPr>
          <p:nvPr>
            <p:ph type="title"/>
          </p:nvPr>
        </p:nvSpPr>
        <p:spPr/>
        <p:txBody>
          <a:bodyPr/>
          <a:lstStyle/>
          <a:p>
            <a:r>
              <a:rPr lang="en-CA" dirty="0"/>
              <a:t>SMART on FHIR</a:t>
            </a:r>
          </a:p>
        </p:txBody>
      </p:sp>
      <p:sp>
        <p:nvSpPr>
          <p:cNvPr id="3" name="Slide Number Placeholder 2">
            <a:extLst>
              <a:ext uri="{FF2B5EF4-FFF2-40B4-BE49-F238E27FC236}">
                <a16:creationId xmlns:a16="http://schemas.microsoft.com/office/drawing/2014/main" id="{02D0CBEF-D6FA-4E2B-B8ED-B125A2E3490F}"/>
              </a:ext>
            </a:extLst>
          </p:cNvPr>
          <p:cNvSpPr>
            <a:spLocks noGrp="1"/>
          </p:cNvSpPr>
          <p:nvPr>
            <p:ph type="sldNum" sz="quarter" idx="4"/>
          </p:nvPr>
        </p:nvSpPr>
        <p:spPr/>
        <p:txBody>
          <a:bodyPr/>
          <a:lstStyle/>
          <a:p>
            <a:fld id="{5CC3E5C4-3E2B-40F1-9F2B-C46CEB0C88DF}" type="slidenum">
              <a:rPr lang="en-CA" smtClean="0"/>
              <a:pPr/>
              <a:t>88</a:t>
            </a:fld>
            <a:endParaRPr lang="en-CA" dirty="0"/>
          </a:p>
        </p:txBody>
      </p:sp>
      <p:sp>
        <p:nvSpPr>
          <p:cNvPr id="4" name="Shape 511">
            <a:extLst>
              <a:ext uri="{FF2B5EF4-FFF2-40B4-BE49-F238E27FC236}">
                <a16:creationId xmlns:a16="http://schemas.microsoft.com/office/drawing/2014/main" id="{480C85B3-AA36-414F-9EB4-88BB162BCC00}"/>
              </a:ext>
            </a:extLst>
          </p:cNvPr>
          <p:cNvSpPr/>
          <p:nvPr/>
        </p:nvSpPr>
        <p:spPr>
          <a:xfrm>
            <a:off x="874667" y="4284912"/>
            <a:ext cx="3409199" cy="512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ctr" rtl="0">
              <a:spcBef>
                <a:spcPts val="0"/>
              </a:spcBef>
              <a:buSzPct val="25000"/>
              <a:buNone/>
            </a:pPr>
            <a:r>
              <a:rPr lang="en" sz="1600">
                <a:solidFill>
                  <a:srgbClr val="3F3F3F"/>
                </a:solidFill>
                <a:latin typeface="Calibri"/>
                <a:ea typeface="Calibri"/>
                <a:cs typeface="Calibri"/>
                <a:sym typeface="Calibri"/>
              </a:rPr>
              <a:t>MU-oriented</a:t>
            </a:r>
            <a:br>
              <a:rPr lang="en" sz="1600" b="0" i="0" u="none" strike="noStrike" cap="none">
                <a:solidFill>
                  <a:srgbClr val="3F3F3F"/>
                </a:solidFill>
                <a:latin typeface="Calibri"/>
                <a:ea typeface="Calibri"/>
                <a:cs typeface="Calibri"/>
                <a:sym typeface="Calibri"/>
              </a:rPr>
            </a:br>
            <a:r>
              <a:rPr lang="en" sz="1600" b="0" i="0" u="none" strike="noStrike" cap="none">
                <a:solidFill>
                  <a:srgbClr val="3F3F3F"/>
                </a:solidFill>
                <a:latin typeface="Calibri"/>
                <a:ea typeface="Calibri"/>
                <a:cs typeface="Calibri"/>
                <a:sym typeface="Calibri"/>
              </a:rPr>
              <a:t>FHIR Data Profiles</a:t>
            </a:r>
          </a:p>
        </p:txBody>
      </p:sp>
      <p:sp>
        <p:nvSpPr>
          <p:cNvPr id="5" name="Shape 512">
            <a:extLst>
              <a:ext uri="{FF2B5EF4-FFF2-40B4-BE49-F238E27FC236}">
                <a16:creationId xmlns:a16="http://schemas.microsoft.com/office/drawing/2014/main" id="{1B1BD943-5478-43F8-8CE5-E50DAC32D8E9}"/>
              </a:ext>
            </a:extLst>
          </p:cNvPr>
          <p:cNvSpPr/>
          <p:nvPr/>
        </p:nvSpPr>
        <p:spPr>
          <a:xfrm>
            <a:off x="874667" y="3535506"/>
            <a:ext cx="3409199" cy="668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000000"/>
              </a:solidFill>
              <a:latin typeface="Souce Sans Pro"/>
              <a:ea typeface="Souce Sans Pro"/>
              <a:cs typeface="Souce Sans Pro"/>
              <a:sym typeface="Souce Sans Pro"/>
            </a:endParaRPr>
          </a:p>
        </p:txBody>
      </p:sp>
      <p:sp>
        <p:nvSpPr>
          <p:cNvPr id="6" name="Shape 513">
            <a:extLst>
              <a:ext uri="{FF2B5EF4-FFF2-40B4-BE49-F238E27FC236}">
                <a16:creationId xmlns:a16="http://schemas.microsoft.com/office/drawing/2014/main" id="{B6F1E154-7853-4056-BA22-426A830D5983}"/>
              </a:ext>
            </a:extLst>
          </p:cNvPr>
          <p:cNvSpPr/>
          <p:nvPr/>
        </p:nvSpPr>
        <p:spPr>
          <a:xfrm>
            <a:off x="1353555" y="1716081"/>
            <a:ext cx="3178499" cy="1163699"/>
          </a:xfrm>
          <a:prstGeom prst="roundRect">
            <a:avLst>
              <a:gd name="adj" fmla="val 16667"/>
            </a:avLst>
          </a:prstGeom>
          <a:gradFill>
            <a:gsLst>
              <a:gs pos="0">
                <a:srgbClr val="FFE2CA"/>
              </a:gs>
              <a:gs pos="35000">
                <a:srgbClr val="FFEADA"/>
              </a:gs>
              <a:gs pos="100000">
                <a:srgbClr val="FEF8F1"/>
              </a:gs>
            </a:gsLst>
            <a:lin ang="16200038" scaled="0"/>
          </a:gradFill>
          <a:ln>
            <a:noFill/>
          </a:ln>
        </p:spPr>
        <p:txBody>
          <a:bodyPr lIns="91425" tIns="45700" rIns="91425" bIns="45700" anchor="ctr" anchorCtr="0">
            <a:noAutofit/>
          </a:bodyPr>
          <a:lstStyle/>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600" b="0" i="0" u="none" strike="noStrike" cap="none">
              <a:solidFill>
                <a:srgbClr val="3F3F3F"/>
              </a:solidFill>
              <a:latin typeface="Calibri"/>
              <a:ea typeface="Calibri"/>
              <a:cs typeface="Calibri"/>
              <a:sym typeface="Calibri"/>
            </a:endParaRPr>
          </a:p>
        </p:txBody>
      </p:sp>
      <p:grpSp>
        <p:nvGrpSpPr>
          <p:cNvPr id="7" name="Shape 514">
            <a:extLst>
              <a:ext uri="{FF2B5EF4-FFF2-40B4-BE49-F238E27FC236}">
                <a16:creationId xmlns:a16="http://schemas.microsoft.com/office/drawing/2014/main" id="{853D8089-4DEA-4FA0-821D-45C7D1B83485}"/>
              </a:ext>
            </a:extLst>
          </p:cNvPr>
          <p:cNvGrpSpPr/>
          <p:nvPr/>
        </p:nvGrpSpPr>
        <p:grpSpPr>
          <a:xfrm>
            <a:off x="921869" y="5279596"/>
            <a:ext cx="1559700" cy="517199"/>
            <a:chOff x="976100" y="4309350"/>
            <a:chExt cx="1559700" cy="517199"/>
          </a:xfrm>
        </p:grpSpPr>
        <p:sp>
          <p:nvSpPr>
            <p:cNvPr id="8" name="Shape 515">
              <a:extLst>
                <a:ext uri="{FF2B5EF4-FFF2-40B4-BE49-F238E27FC236}">
                  <a16:creationId xmlns:a16="http://schemas.microsoft.com/office/drawing/2014/main" id="{5ADD098B-B87D-403E-B252-C4BFF8E54549}"/>
                </a:ext>
              </a:extLst>
            </p:cNvPr>
            <p:cNvSpPr/>
            <p:nvPr/>
          </p:nvSpPr>
          <p:spPr>
            <a:xfrm>
              <a:off x="976100" y="4309350"/>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9" name="Shape 516">
              <a:extLst>
                <a:ext uri="{FF2B5EF4-FFF2-40B4-BE49-F238E27FC236}">
                  <a16:creationId xmlns:a16="http://schemas.microsoft.com/office/drawing/2014/main" id="{6C0C1AC9-DD6D-4750-8DCE-3729AFC52252}"/>
                </a:ext>
              </a:extLst>
            </p:cNvPr>
            <p:cNvPicPr preferRelativeResize="0"/>
            <p:nvPr/>
          </p:nvPicPr>
          <p:blipFill rotWithShape="1">
            <a:blip r:embed="rId2">
              <a:alphaModFix/>
            </a:blip>
            <a:srcRect/>
            <a:stretch/>
          </p:blipFill>
          <p:spPr>
            <a:xfrm>
              <a:off x="1197347" y="4404441"/>
              <a:ext cx="1204800" cy="316799"/>
            </a:xfrm>
            <a:prstGeom prst="rect">
              <a:avLst/>
            </a:prstGeom>
            <a:noFill/>
            <a:ln>
              <a:noFill/>
            </a:ln>
          </p:spPr>
        </p:pic>
      </p:grpSp>
      <p:grpSp>
        <p:nvGrpSpPr>
          <p:cNvPr id="10" name="Shape 517">
            <a:extLst>
              <a:ext uri="{FF2B5EF4-FFF2-40B4-BE49-F238E27FC236}">
                <a16:creationId xmlns:a16="http://schemas.microsoft.com/office/drawing/2014/main" id="{D50E8561-26D6-4E19-8843-DA60CA5D4B83}"/>
              </a:ext>
            </a:extLst>
          </p:cNvPr>
          <p:cNvGrpSpPr/>
          <p:nvPr/>
        </p:nvGrpSpPr>
        <p:grpSpPr>
          <a:xfrm>
            <a:off x="2595844" y="5262721"/>
            <a:ext cx="1835400" cy="528300"/>
            <a:chOff x="3031075" y="4292475"/>
            <a:chExt cx="1835400" cy="528300"/>
          </a:xfrm>
        </p:grpSpPr>
        <p:sp>
          <p:nvSpPr>
            <p:cNvPr id="11" name="Shape 518">
              <a:extLst>
                <a:ext uri="{FF2B5EF4-FFF2-40B4-BE49-F238E27FC236}">
                  <a16:creationId xmlns:a16="http://schemas.microsoft.com/office/drawing/2014/main" id="{5293E102-3D34-4651-B830-B21CF15AB7AD}"/>
                </a:ext>
              </a:extLst>
            </p:cNvPr>
            <p:cNvSpPr/>
            <p:nvPr/>
          </p:nvSpPr>
          <p:spPr>
            <a:xfrm>
              <a:off x="3031075" y="4292475"/>
              <a:ext cx="18354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12" name="Shape 519">
              <a:extLst>
                <a:ext uri="{FF2B5EF4-FFF2-40B4-BE49-F238E27FC236}">
                  <a16:creationId xmlns:a16="http://schemas.microsoft.com/office/drawing/2014/main" id="{305510FB-FE1C-49C0-99A3-129AD148E0BC}"/>
                </a:ext>
              </a:extLst>
            </p:cNvPr>
            <p:cNvPicPr preferRelativeResize="0"/>
            <p:nvPr/>
          </p:nvPicPr>
          <p:blipFill rotWithShape="1">
            <a:blip r:embed="rId3">
              <a:alphaModFix/>
            </a:blip>
            <a:srcRect/>
            <a:stretch/>
          </p:blipFill>
          <p:spPr>
            <a:xfrm>
              <a:off x="3120619" y="4393737"/>
              <a:ext cx="1668600" cy="350400"/>
            </a:xfrm>
            <a:prstGeom prst="rect">
              <a:avLst/>
            </a:prstGeom>
            <a:noFill/>
            <a:ln>
              <a:noFill/>
            </a:ln>
          </p:spPr>
        </p:pic>
      </p:grpSp>
      <p:cxnSp>
        <p:nvCxnSpPr>
          <p:cNvPr id="13" name="Shape 520">
            <a:extLst>
              <a:ext uri="{FF2B5EF4-FFF2-40B4-BE49-F238E27FC236}">
                <a16:creationId xmlns:a16="http://schemas.microsoft.com/office/drawing/2014/main" id="{E3C5139E-B688-4936-9223-5D1BD1DDD3C2}"/>
              </a:ext>
            </a:extLst>
          </p:cNvPr>
          <p:cNvCxnSpPr/>
          <p:nvPr/>
        </p:nvCxnSpPr>
        <p:spPr>
          <a:xfrm>
            <a:off x="2621187" y="3164827"/>
            <a:ext cx="2210699" cy="4199"/>
          </a:xfrm>
          <a:prstGeom prst="straightConnector1">
            <a:avLst/>
          </a:prstGeom>
          <a:noFill/>
          <a:ln w="9525" cap="flat" cmpd="sng">
            <a:solidFill>
              <a:srgbClr val="B7CCE4"/>
            </a:solidFill>
            <a:prstDash val="solid"/>
            <a:round/>
            <a:headEnd type="none" w="med" len="med"/>
            <a:tailEnd type="stealth" w="lg" len="lg"/>
          </a:ln>
        </p:spPr>
      </p:cxnSp>
      <p:sp>
        <p:nvSpPr>
          <p:cNvPr id="14" name="Shape 521">
            <a:extLst>
              <a:ext uri="{FF2B5EF4-FFF2-40B4-BE49-F238E27FC236}">
                <a16:creationId xmlns:a16="http://schemas.microsoft.com/office/drawing/2014/main" id="{219B68AE-1135-47C0-9DC3-381F0C266C93}"/>
              </a:ext>
            </a:extLst>
          </p:cNvPr>
          <p:cNvSpPr txBox="1"/>
          <p:nvPr/>
        </p:nvSpPr>
        <p:spPr>
          <a:xfrm>
            <a:off x="2673740" y="3859527"/>
            <a:ext cx="1116299"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0" i="0" u="none" strike="noStrike" cap="none">
                <a:solidFill>
                  <a:srgbClr val="3F3F3F"/>
                </a:solidFill>
                <a:latin typeface="Calibri"/>
                <a:ea typeface="Calibri"/>
                <a:cs typeface="Calibri"/>
                <a:sym typeface="Calibri"/>
              </a:rPr>
              <a:t>REST API</a:t>
            </a:r>
          </a:p>
        </p:txBody>
      </p:sp>
      <p:cxnSp>
        <p:nvCxnSpPr>
          <p:cNvPr id="15" name="Shape 522">
            <a:extLst>
              <a:ext uri="{FF2B5EF4-FFF2-40B4-BE49-F238E27FC236}">
                <a16:creationId xmlns:a16="http://schemas.microsoft.com/office/drawing/2014/main" id="{48FFC54C-9C7E-4EB9-977E-16F6742AA776}"/>
              </a:ext>
            </a:extLst>
          </p:cNvPr>
          <p:cNvCxnSpPr/>
          <p:nvPr/>
        </p:nvCxnSpPr>
        <p:spPr>
          <a:xfrm>
            <a:off x="2621187" y="3155235"/>
            <a:ext cx="0" cy="383400"/>
          </a:xfrm>
          <a:prstGeom prst="straightConnector1">
            <a:avLst/>
          </a:prstGeom>
          <a:noFill/>
          <a:ln w="9525" cap="flat" cmpd="sng">
            <a:solidFill>
              <a:srgbClr val="B7CCE4"/>
            </a:solidFill>
            <a:prstDash val="solid"/>
            <a:round/>
            <a:headEnd type="none" w="med" len="med"/>
            <a:tailEnd type="stealth" w="lg" len="lg"/>
          </a:ln>
        </p:spPr>
      </p:cxnSp>
      <p:grpSp>
        <p:nvGrpSpPr>
          <p:cNvPr id="17" name="Shape 524">
            <a:extLst>
              <a:ext uri="{FF2B5EF4-FFF2-40B4-BE49-F238E27FC236}">
                <a16:creationId xmlns:a16="http://schemas.microsoft.com/office/drawing/2014/main" id="{5766E9E4-E400-4237-93B0-B9018E36452E}"/>
              </a:ext>
            </a:extLst>
          </p:cNvPr>
          <p:cNvGrpSpPr/>
          <p:nvPr/>
        </p:nvGrpSpPr>
        <p:grpSpPr>
          <a:xfrm>
            <a:off x="4545719" y="5250921"/>
            <a:ext cx="1164599" cy="528300"/>
            <a:chOff x="5361950" y="4280675"/>
            <a:chExt cx="1164599" cy="528300"/>
          </a:xfrm>
        </p:grpSpPr>
        <p:sp>
          <p:nvSpPr>
            <p:cNvPr id="18" name="Shape 525">
              <a:extLst>
                <a:ext uri="{FF2B5EF4-FFF2-40B4-BE49-F238E27FC236}">
                  <a16:creationId xmlns:a16="http://schemas.microsoft.com/office/drawing/2014/main" id="{A907C192-4642-4C22-9313-3EA6D4E12D15}"/>
                </a:ext>
              </a:extLst>
            </p:cNvPr>
            <p:cNvSpPr/>
            <p:nvPr/>
          </p:nvSpPr>
          <p:spPr>
            <a:xfrm>
              <a:off x="5361950" y="4280675"/>
              <a:ext cx="11019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19" name="Shape 526">
              <a:extLst>
                <a:ext uri="{FF2B5EF4-FFF2-40B4-BE49-F238E27FC236}">
                  <a16:creationId xmlns:a16="http://schemas.microsoft.com/office/drawing/2014/main" id="{93AB4020-6427-4233-8500-DD41FBAFDA5F}"/>
                </a:ext>
              </a:extLst>
            </p:cNvPr>
            <p:cNvPicPr preferRelativeResize="0"/>
            <p:nvPr/>
          </p:nvPicPr>
          <p:blipFill rotWithShape="1">
            <a:blip r:embed="rId4">
              <a:alphaModFix/>
            </a:blip>
            <a:srcRect/>
            <a:stretch/>
          </p:blipFill>
          <p:spPr>
            <a:xfrm>
              <a:off x="5581550" y="4474150"/>
              <a:ext cx="944999" cy="189599"/>
            </a:xfrm>
            <a:prstGeom prst="rect">
              <a:avLst/>
            </a:prstGeom>
            <a:noFill/>
            <a:ln>
              <a:noFill/>
            </a:ln>
          </p:spPr>
        </p:pic>
      </p:grpSp>
      <p:pic>
        <p:nvPicPr>
          <p:cNvPr id="20" name="Shape 527">
            <a:extLst>
              <a:ext uri="{FF2B5EF4-FFF2-40B4-BE49-F238E27FC236}">
                <a16:creationId xmlns:a16="http://schemas.microsoft.com/office/drawing/2014/main" id="{24527F69-0780-4FAB-9F01-AD2BCC74C838}"/>
              </a:ext>
            </a:extLst>
          </p:cNvPr>
          <p:cNvPicPr preferRelativeResize="0"/>
          <p:nvPr/>
        </p:nvPicPr>
        <p:blipFill rotWithShape="1">
          <a:blip r:embed="rId5">
            <a:alphaModFix/>
          </a:blip>
          <a:srcRect/>
          <a:stretch/>
        </p:blipFill>
        <p:spPr>
          <a:xfrm>
            <a:off x="1345349" y="3569784"/>
            <a:ext cx="1330500" cy="617399"/>
          </a:xfrm>
          <a:prstGeom prst="rect">
            <a:avLst/>
          </a:prstGeom>
          <a:noFill/>
          <a:ln>
            <a:noFill/>
          </a:ln>
        </p:spPr>
      </p:pic>
      <p:grpSp>
        <p:nvGrpSpPr>
          <p:cNvPr id="21" name="Shape 528">
            <a:extLst>
              <a:ext uri="{FF2B5EF4-FFF2-40B4-BE49-F238E27FC236}">
                <a16:creationId xmlns:a16="http://schemas.microsoft.com/office/drawing/2014/main" id="{25EF6600-D9C3-4ACF-93D0-C36BDFF23C53}"/>
              </a:ext>
            </a:extLst>
          </p:cNvPr>
          <p:cNvGrpSpPr/>
          <p:nvPr/>
        </p:nvGrpSpPr>
        <p:grpSpPr>
          <a:xfrm>
            <a:off x="2696061" y="3212364"/>
            <a:ext cx="1265607" cy="261506"/>
            <a:chOff x="2639456" y="2283683"/>
            <a:chExt cx="1265607" cy="261506"/>
          </a:xfrm>
        </p:grpSpPr>
        <p:pic>
          <p:nvPicPr>
            <p:cNvPr id="22" name="Shape 529">
              <a:extLst>
                <a:ext uri="{FF2B5EF4-FFF2-40B4-BE49-F238E27FC236}">
                  <a16:creationId xmlns:a16="http://schemas.microsoft.com/office/drawing/2014/main" id="{809D7903-9887-4D7C-B389-07A16CA085C8}"/>
                </a:ext>
              </a:extLst>
            </p:cNvPr>
            <p:cNvPicPr preferRelativeResize="0"/>
            <p:nvPr/>
          </p:nvPicPr>
          <p:blipFill rotWithShape="1">
            <a:blip r:embed="rId6">
              <a:alphaModFix/>
            </a:blip>
            <a:srcRect/>
            <a:stretch/>
          </p:blipFill>
          <p:spPr>
            <a:xfrm>
              <a:off x="2639456" y="2286590"/>
              <a:ext cx="246299" cy="258599"/>
            </a:xfrm>
            <a:prstGeom prst="rect">
              <a:avLst/>
            </a:prstGeom>
            <a:noFill/>
            <a:ln>
              <a:noFill/>
            </a:ln>
          </p:spPr>
        </p:pic>
        <p:sp>
          <p:nvSpPr>
            <p:cNvPr id="23" name="Shape 530">
              <a:extLst>
                <a:ext uri="{FF2B5EF4-FFF2-40B4-BE49-F238E27FC236}">
                  <a16:creationId xmlns:a16="http://schemas.microsoft.com/office/drawing/2014/main" id="{80814CA7-5A96-4F02-8228-10EE2A591622}"/>
                </a:ext>
              </a:extLst>
            </p:cNvPr>
            <p:cNvSpPr txBox="1"/>
            <p:nvPr/>
          </p:nvSpPr>
          <p:spPr>
            <a:xfrm>
              <a:off x="2788763" y="2283683"/>
              <a:ext cx="1116299"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0" i="0" u="none" strike="noStrike" cap="none">
                  <a:solidFill>
                    <a:srgbClr val="0C7AC9"/>
                  </a:solidFill>
                  <a:latin typeface="Calibri"/>
                  <a:ea typeface="Calibri"/>
                  <a:cs typeface="Calibri"/>
                  <a:sym typeface="Calibri"/>
                </a:rPr>
                <a:t>OAuth2</a:t>
              </a:r>
            </a:p>
          </p:txBody>
        </p:sp>
      </p:grpSp>
      <p:sp>
        <p:nvSpPr>
          <p:cNvPr id="24" name="Shape 531">
            <a:extLst>
              <a:ext uri="{FF2B5EF4-FFF2-40B4-BE49-F238E27FC236}">
                <a16:creationId xmlns:a16="http://schemas.microsoft.com/office/drawing/2014/main" id="{3A225950-6E09-4DAF-B79A-582B2C140AC1}"/>
              </a:ext>
            </a:extLst>
          </p:cNvPr>
          <p:cNvSpPr txBox="1"/>
          <p:nvPr/>
        </p:nvSpPr>
        <p:spPr>
          <a:xfrm>
            <a:off x="1602104" y="4949831"/>
            <a:ext cx="2681400" cy="230699"/>
          </a:xfrm>
          <a:prstGeom prst="rect">
            <a:avLst/>
          </a:prstGeom>
          <a:solidFill>
            <a:schemeClr val="lt1"/>
          </a:solidFill>
          <a:ln>
            <a:noFill/>
          </a:ln>
        </p:spPr>
        <p:txBody>
          <a:bodyPr lIns="91425" tIns="45700" rIns="91425" bIns="45700" anchor="t" anchorCtr="0">
            <a:noAutofit/>
          </a:bodyPr>
          <a:lstStyle/>
          <a:p>
            <a:pPr marL="0" marR="0" lvl="0" indent="0" algn="l" rtl="0">
              <a:spcBef>
                <a:spcPts val="0"/>
              </a:spcBef>
              <a:buNone/>
            </a:pPr>
            <a:r>
              <a:rPr lang="en">
                <a:latin typeface="Calibri"/>
                <a:ea typeface="Calibri"/>
                <a:cs typeface="Calibri"/>
                <a:sym typeface="Calibri"/>
              </a:rPr>
              <a:t>Underlying</a:t>
            </a:r>
            <a:r>
              <a:rPr lang="en" sz="1400" b="0" i="0" u="none" strike="noStrike" cap="none">
                <a:solidFill>
                  <a:srgbClr val="000000"/>
                </a:solidFill>
                <a:latin typeface="Calibri"/>
                <a:ea typeface="Calibri"/>
                <a:cs typeface="Calibri"/>
                <a:sym typeface="Calibri"/>
              </a:rPr>
              <a:t> Health IT Systems</a:t>
            </a:r>
          </a:p>
        </p:txBody>
      </p:sp>
      <p:cxnSp>
        <p:nvCxnSpPr>
          <p:cNvPr id="25" name="Shape 532">
            <a:extLst>
              <a:ext uri="{FF2B5EF4-FFF2-40B4-BE49-F238E27FC236}">
                <a16:creationId xmlns:a16="http://schemas.microsoft.com/office/drawing/2014/main" id="{4F3DF64B-DAC2-4D00-8F51-6635B7E5F852}"/>
              </a:ext>
            </a:extLst>
          </p:cNvPr>
          <p:cNvCxnSpPr/>
          <p:nvPr/>
        </p:nvCxnSpPr>
        <p:spPr>
          <a:xfrm rot="10800000">
            <a:off x="265067" y="5072186"/>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6" name="Shape 533">
            <a:extLst>
              <a:ext uri="{FF2B5EF4-FFF2-40B4-BE49-F238E27FC236}">
                <a16:creationId xmlns:a16="http://schemas.microsoft.com/office/drawing/2014/main" id="{676B39C0-80B5-4A02-B6C8-967921198BDE}"/>
              </a:ext>
            </a:extLst>
          </p:cNvPr>
          <p:cNvCxnSpPr/>
          <p:nvPr/>
        </p:nvCxnSpPr>
        <p:spPr>
          <a:xfrm rot="10800000">
            <a:off x="8934876" y="5072186"/>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7" name="Shape 534">
            <a:extLst>
              <a:ext uri="{FF2B5EF4-FFF2-40B4-BE49-F238E27FC236}">
                <a16:creationId xmlns:a16="http://schemas.microsoft.com/office/drawing/2014/main" id="{19FBDFAC-9617-4AD3-B45E-4D805E0148C6}"/>
              </a:ext>
            </a:extLst>
          </p:cNvPr>
          <p:cNvCxnSpPr/>
          <p:nvPr/>
        </p:nvCxnSpPr>
        <p:spPr>
          <a:xfrm>
            <a:off x="275655" y="5080856"/>
            <a:ext cx="1366199" cy="0"/>
          </a:xfrm>
          <a:prstGeom prst="straightConnector1">
            <a:avLst/>
          </a:prstGeom>
          <a:noFill/>
          <a:ln w="9525" cap="flat" cmpd="sng">
            <a:solidFill>
              <a:srgbClr val="B7CCE4"/>
            </a:solidFill>
            <a:prstDash val="solid"/>
            <a:round/>
            <a:headEnd type="none" w="med" len="med"/>
            <a:tailEnd type="none" w="med" len="med"/>
          </a:ln>
        </p:spPr>
      </p:cxnSp>
      <p:cxnSp>
        <p:nvCxnSpPr>
          <p:cNvPr id="28" name="Shape 535">
            <a:extLst>
              <a:ext uri="{FF2B5EF4-FFF2-40B4-BE49-F238E27FC236}">
                <a16:creationId xmlns:a16="http://schemas.microsoft.com/office/drawing/2014/main" id="{4F321010-FE3C-4CD9-9A5E-7621C617094B}"/>
              </a:ext>
            </a:extLst>
          </p:cNvPr>
          <p:cNvCxnSpPr/>
          <p:nvPr/>
        </p:nvCxnSpPr>
        <p:spPr>
          <a:xfrm>
            <a:off x="3861890" y="5078331"/>
            <a:ext cx="5061899" cy="0"/>
          </a:xfrm>
          <a:prstGeom prst="straightConnector1">
            <a:avLst/>
          </a:prstGeom>
          <a:noFill/>
          <a:ln w="9525" cap="flat" cmpd="sng">
            <a:solidFill>
              <a:srgbClr val="B7CCE4"/>
            </a:solidFill>
            <a:prstDash val="solid"/>
            <a:round/>
            <a:headEnd type="none" w="med" len="med"/>
            <a:tailEnd type="none" w="med" len="med"/>
          </a:ln>
        </p:spPr>
      </p:cxnSp>
      <p:cxnSp>
        <p:nvCxnSpPr>
          <p:cNvPr id="29" name="Shape 536">
            <a:extLst>
              <a:ext uri="{FF2B5EF4-FFF2-40B4-BE49-F238E27FC236}">
                <a16:creationId xmlns:a16="http://schemas.microsoft.com/office/drawing/2014/main" id="{A5E65BC2-A2C3-4BFA-A1FD-9009AE5A4291}"/>
              </a:ext>
            </a:extLst>
          </p:cNvPr>
          <p:cNvCxnSpPr>
            <a:stCxn id="24" idx="0"/>
          </p:cNvCxnSpPr>
          <p:nvPr/>
        </p:nvCxnSpPr>
        <p:spPr>
          <a:xfrm rot="10800000">
            <a:off x="2942804" y="4803131"/>
            <a:ext cx="0" cy="146700"/>
          </a:xfrm>
          <a:prstGeom prst="straightConnector1">
            <a:avLst/>
          </a:prstGeom>
          <a:noFill/>
          <a:ln w="9525" cap="flat" cmpd="sng">
            <a:solidFill>
              <a:srgbClr val="B7CCE4"/>
            </a:solidFill>
            <a:prstDash val="solid"/>
            <a:round/>
            <a:headEnd type="none" w="med" len="med"/>
            <a:tailEnd type="stealth" w="lg" len="lg"/>
          </a:ln>
        </p:spPr>
      </p:cxnSp>
      <p:sp>
        <p:nvSpPr>
          <p:cNvPr id="30" name="Shape 537">
            <a:extLst>
              <a:ext uri="{FF2B5EF4-FFF2-40B4-BE49-F238E27FC236}">
                <a16:creationId xmlns:a16="http://schemas.microsoft.com/office/drawing/2014/main" id="{605CAC5F-3F70-411A-A5E4-8DD1E7A6D31E}"/>
              </a:ext>
            </a:extLst>
          </p:cNvPr>
          <p:cNvSpPr/>
          <p:nvPr/>
        </p:nvSpPr>
        <p:spPr>
          <a:xfrm>
            <a:off x="4832130" y="1716081"/>
            <a:ext cx="3550431" cy="3235846"/>
          </a:xfrm>
          <a:custGeom>
            <a:avLst/>
            <a:gdLst/>
            <a:ahLst/>
            <a:cxnLst/>
            <a:rect l="0" t="0" r="0" b="0"/>
            <a:pathLst>
              <a:path w="4508484" h="4188798" extrusionOk="0">
                <a:moveTo>
                  <a:pt x="421599" y="3"/>
                </a:moveTo>
                <a:lnTo>
                  <a:pt x="4117613" y="3"/>
                </a:lnTo>
                <a:cubicBezTo>
                  <a:pt x="4503188" y="3"/>
                  <a:pt x="4508484" y="5327"/>
                  <a:pt x="4508484" y="390902"/>
                </a:cubicBezTo>
                <a:lnTo>
                  <a:pt x="4508484" y="4188798"/>
                </a:lnTo>
                <a:lnTo>
                  <a:pt x="4508484" y="4188798"/>
                </a:lnTo>
                <a:lnTo>
                  <a:pt x="20485" y="4188798"/>
                </a:lnTo>
                <a:lnTo>
                  <a:pt x="20485" y="4188798"/>
                </a:lnTo>
                <a:lnTo>
                  <a:pt x="0" y="380660"/>
                </a:lnTo>
                <a:cubicBezTo>
                  <a:pt x="0" y="-4915"/>
                  <a:pt x="36024" y="3"/>
                  <a:pt x="421599" y="3"/>
                </a:cubicBezTo>
                <a:close/>
              </a:path>
            </a:pathLst>
          </a:custGeom>
          <a:solidFill>
            <a:srgbClr val="0C7AC9">
              <a:alpha val="13730"/>
            </a:srgbClr>
          </a:solidFill>
          <a:ln>
            <a:noFill/>
          </a:ln>
        </p:spPr>
        <p:txBody>
          <a:bodyPr lIns="91425" tIns="45700" rIns="91425" bIns="45700" anchor="t" anchorCtr="0">
            <a:noAutofit/>
          </a:bodyPr>
          <a:lstStyle/>
          <a:p>
            <a:pPr marL="0" marR="0" lvl="0" indent="0" algn="l" rtl="0">
              <a:spcBef>
                <a:spcPts val="0"/>
              </a:spcBef>
              <a:buSzPct val="25000"/>
              <a:buNone/>
            </a:pPr>
            <a:r>
              <a:rPr lang="en" sz="1800" b="0" i="0" u="none" strike="noStrike" cap="none">
                <a:solidFill>
                  <a:srgbClr val="0C7AC9"/>
                </a:solidFill>
                <a:latin typeface="Calibri"/>
                <a:ea typeface="Calibri"/>
                <a:cs typeface="Calibri"/>
                <a:sym typeface="Calibri"/>
              </a:rPr>
              <a:t>        </a:t>
            </a:r>
          </a:p>
        </p:txBody>
      </p:sp>
      <p:pic>
        <p:nvPicPr>
          <p:cNvPr id="31" name="Shape 538">
            <a:extLst>
              <a:ext uri="{FF2B5EF4-FFF2-40B4-BE49-F238E27FC236}">
                <a16:creationId xmlns:a16="http://schemas.microsoft.com/office/drawing/2014/main" id="{C11797CD-40B8-4B0C-A2A6-12E573B81DCC}"/>
              </a:ext>
            </a:extLst>
          </p:cNvPr>
          <p:cNvPicPr preferRelativeResize="0"/>
          <p:nvPr/>
        </p:nvPicPr>
        <p:blipFill rotWithShape="1">
          <a:blip r:embed="rId7">
            <a:alphaModFix/>
          </a:blip>
          <a:srcRect/>
          <a:stretch/>
        </p:blipFill>
        <p:spPr>
          <a:xfrm>
            <a:off x="6253900" y="2494039"/>
            <a:ext cx="816300" cy="528300"/>
          </a:xfrm>
          <a:prstGeom prst="rect">
            <a:avLst/>
          </a:prstGeom>
          <a:noFill/>
          <a:ln>
            <a:noFill/>
          </a:ln>
        </p:spPr>
      </p:pic>
      <p:pic>
        <p:nvPicPr>
          <p:cNvPr id="32" name="Shape 539">
            <a:extLst>
              <a:ext uri="{FF2B5EF4-FFF2-40B4-BE49-F238E27FC236}">
                <a16:creationId xmlns:a16="http://schemas.microsoft.com/office/drawing/2014/main" id="{37DFB575-AA62-42D0-9AFA-4EB7B90830A3}"/>
              </a:ext>
            </a:extLst>
          </p:cNvPr>
          <p:cNvPicPr preferRelativeResize="0"/>
          <p:nvPr/>
        </p:nvPicPr>
        <p:blipFill rotWithShape="1">
          <a:blip r:embed="rId8">
            <a:alphaModFix/>
          </a:blip>
          <a:srcRect/>
          <a:stretch/>
        </p:blipFill>
        <p:spPr>
          <a:xfrm>
            <a:off x="4943508" y="3590016"/>
            <a:ext cx="2334300" cy="1163699"/>
          </a:xfrm>
          <a:prstGeom prst="rect">
            <a:avLst/>
          </a:prstGeom>
          <a:noFill/>
          <a:ln>
            <a:noFill/>
          </a:ln>
        </p:spPr>
      </p:pic>
      <p:cxnSp>
        <p:nvCxnSpPr>
          <p:cNvPr id="33" name="Shape 540">
            <a:extLst>
              <a:ext uri="{FF2B5EF4-FFF2-40B4-BE49-F238E27FC236}">
                <a16:creationId xmlns:a16="http://schemas.microsoft.com/office/drawing/2014/main" id="{22D7AEFF-4FA5-4144-912A-FE28BF99A93E}"/>
              </a:ext>
            </a:extLst>
          </p:cNvPr>
          <p:cNvCxnSpPr/>
          <p:nvPr/>
        </p:nvCxnSpPr>
        <p:spPr>
          <a:xfrm rot="10800000">
            <a:off x="3385783" y="2921527"/>
            <a:ext cx="0" cy="243300"/>
          </a:xfrm>
          <a:prstGeom prst="straightConnector1">
            <a:avLst/>
          </a:prstGeom>
          <a:noFill/>
          <a:ln w="9525" cap="flat" cmpd="sng">
            <a:solidFill>
              <a:srgbClr val="B7CCE4"/>
            </a:solidFill>
            <a:prstDash val="solid"/>
            <a:round/>
            <a:headEnd type="none" w="med" len="med"/>
            <a:tailEnd type="stealth" w="lg" len="lg"/>
          </a:ln>
        </p:spPr>
      </p:cxnSp>
      <p:pic>
        <p:nvPicPr>
          <p:cNvPr id="34" name="Shape 541">
            <a:extLst>
              <a:ext uri="{FF2B5EF4-FFF2-40B4-BE49-F238E27FC236}">
                <a16:creationId xmlns:a16="http://schemas.microsoft.com/office/drawing/2014/main" id="{4270B10B-C7EA-4C98-AA1A-302B34C4919B}"/>
              </a:ext>
            </a:extLst>
          </p:cNvPr>
          <p:cNvPicPr preferRelativeResize="0"/>
          <p:nvPr/>
        </p:nvPicPr>
        <p:blipFill rotWithShape="1">
          <a:blip r:embed="rId9">
            <a:alphaModFix/>
          </a:blip>
          <a:srcRect/>
          <a:stretch/>
        </p:blipFill>
        <p:spPr>
          <a:xfrm>
            <a:off x="7321377" y="2494039"/>
            <a:ext cx="948000" cy="199199"/>
          </a:xfrm>
          <a:prstGeom prst="rect">
            <a:avLst/>
          </a:prstGeom>
          <a:noFill/>
          <a:ln>
            <a:noFill/>
          </a:ln>
        </p:spPr>
      </p:pic>
      <p:pic>
        <p:nvPicPr>
          <p:cNvPr id="35" name="Shape 542">
            <a:extLst>
              <a:ext uri="{FF2B5EF4-FFF2-40B4-BE49-F238E27FC236}">
                <a16:creationId xmlns:a16="http://schemas.microsoft.com/office/drawing/2014/main" id="{17BD7FDA-A489-44B8-B220-48D9CD3C0FCA}"/>
              </a:ext>
            </a:extLst>
          </p:cNvPr>
          <p:cNvPicPr preferRelativeResize="0"/>
          <p:nvPr/>
        </p:nvPicPr>
        <p:blipFill rotWithShape="1">
          <a:blip r:embed="rId10">
            <a:alphaModFix/>
          </a:blip>
          <a:srcRect/>
          <a:stretch/>
        </p:blipFill>
        <p:spPr>
          <a:xfrm>
            <a:off x="7518420" y="2239733"/>
            <a:ext cx="687900" cy="140999"/>
          </a:xfrm>
          <a:prstGeom prst="rect">
            <a:avLst/>
          </a:prstGeom>
          <a:noFill/>
          <a:ln>
            <a:noFill/>
          </a:ln>
        </p:spPr>
      </p:pic>
      <p:pic>
        <p:nvPicPr>
          <p:cNvPr id="36" name="Shape 543">
            <a:extLst>
              <a:ext uri="{FF2B5EF4-FFF2-40B4-BE49-F238E27FC236}">
                <a16:creationId xmlns:a16="http://schemas.microsoft.com/office/drawing/2014/main" id="{7D1CE41F-2D6F-40DB-93AF-276342C6E596}"/>
              </a:ext>
            </a:extLst>
          </p:cNvPr>
          <p:cNvPicPr preferRelativeResize="0"/>
          <p:nvPr/>
        </p:nvPicPr>
        <p:blipFill rotWithShape="1">
          <a:blip r:embed="rId11">
            <a:alphaModFix/>
          </a:blip>
          <a:srcRect/>
          <a:stretch/>
        </p:blipFill>
        <p:spPr>
          <a:xfrm>
            <a:off x="6757292" y="1728153"/>
            <a:ext cx="1496699" cy="329100"/>
          </a:xfrm>
          <a:prstGeom prst="rect">
            <a:avLst/>
          </a:prstGeom>
          <a:noFill/>
          <a:ln>
            <a:noFill/>
          </a:ln>
        </p:spPr>
      </p:pic>
      <p:grpSp>
        <p:nvGrpSpPr>
          <p:cNvPr id="37" name="Shape 544">
            <a:extLst>
              <a:ext uri="{FF2B5EF4-FFF2-40B4-BE49-F238E27FC236}">
                <a16:creationId xmlns:a16="http://schemas.microsoft.com/office/drawing/2014/main" id="{96E0135B-F5A6-4391-891B-4F5A271CECD0}"/>
              </a:ext>
            </a:extLst>
          </p:cNvPr>
          <p:cNvGrpSpPr/>
          <p:nvPr/>
        </p:nvGrpSpPr>
        <p:grpSpPr>
          <a:xfrm>
            <a:off x="4904021" y="1736476"/>
            <a:ext cx="1602299" cy="1033782"/>
            <a:chOff x="4847416" y="775370"/>
            <a:chExt cx="1602299" cy="1033782"/>
          </a:xfrm>
        </p:grpSpPr>
        <p:sp>
          <p:nvSpPr>
            <p:cNvPr id="38" name="Shape 545">
              <a:extLst>
                <a:ext uri="{FF2B5EF4-FFF2-40B4-BE49-F238E27FC236}">
                  <a16:creationId xmlns:a16="http://schemas.microsoft.com/office/drawing/2014/main" id="{6CF87F53-E661-46E6-9691-75FB24D142F1}"/>
                </a:ext>
              </a:extLst>
            </p:cNvPr>
            <p:cNvSpPr txBox="1"/>
            <p:nvPr/>
          </p:nvSpPr>
          <p:spPr>
            <a:xfrm>
              <a:off x="5062859" y="1555052"/>
              <a:ext cx="1053600" cy="2541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600" b="0" i="0" u="none" strike="noStrike" cap="none">
                  <a:solidFill>
                    <a:srgbClr val="3F3F3F"/>
                  </a:solidFill>
                  <a:latin typeface="Calibri"/>
                  <a:ea typeface="Calibri"/>
                  <a:cs typeface="Calibri"/>
                  <a:sym typeface="Calibri"/>
                </a:rPr>
                <a:t>Web Apps</a:t>
              </a:r>
            </a:p>
          </p:txBody>
        </p:sp>
        <p:pic>
          <p:nvPicPr>
            <p:cNvPr id="39" name="Shape 546">
              <a:extLst>
                <a:ext uri="{FF2B5EF4-FFF2-40B4-BE49-F238E27FC236}">
                  <a16:creationId xmlns:a16="http://schemas.microsoft.com/office/drawing/2014/main" id="{FED5D35F-5D89-4FA1-BD79-6DB5D6C823E3}"/>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grpSp>
      <p:pic>
        <p:nvPicPr>
          <p:cNvPr id="40" name="Shape 547">
            <a:extLst>
              <a:ext uri="{FF2B5EF4-FFF2-40B4-BE49-F238E27FC236}">
                <a16:creationId xmlns:a16="http://schemas.microsoft.com/office/drawing/2014/main" id="{DF29A41A-7600-4E99-9EAA-CE7D10D08558}"/>
              </a:ext>
            </a:extLst>
          </p:cNvPr>
          <p:cNvPicPr preferRelativeResize="0"/>
          <p:nvPr/>
        </p:nvPicPr>
        <p:blipFill rotWithShape="1">
          <a:blip r:embed="rId13">
            <a:alphaModFix/>
          </a:blip>
          <a:srcRect/>
          <a:stretch/>
        </p:blipFill>
        <p:spPr>
          <a:xfrm>
            <a:off x="7233299" y="2681847"/>
            <a:ext cx="1104000" cy="440699"/>
          </a:xfrm>
          <a:prstGeom prst="rect">
            <a:avLst/>
          </a:prstGeom>
          <a:noFill/>
          <a:ln>
            <a:noFill/>
          </a:ln>
        </p:spPr>
      </p:pic>
      <p:pic>
        <p:nvPicPr>
          <p:cNvPr id="41" name="Shape 548">
            <a:extLst>
              <a:ext uri="{FF2B5EF4-FFF2-40B4-BE49-F238E27FC236}">
                <a16:creationId xmlns:a16="http://schemas.microsoft.com/office/drawing/2014/main" id="{71B784F3-B1E1-4D67-BD73-BDAC339BC5D8}"/>
              </a:ext>
            </a:extLst>
          </p:cNvPr>
          <p:cNvPicPr preferRelativeResize="0"/>
          <p:nvPr/>
        </p:nvPicPr>
        <p:blipFill rotWithShape="1">
          <a:blip r:embed="rId3">
            <a:alphaModFix/>
          </a:blip>
          <a:srcRect/>
          <a:stretch/>
        </p:blipFill>
        <p:spPr>
          <a:xfrm>
            <a:off x="7203232" y="2009812"/>
            <a:ext cx="972899" cy="204599"/>
          </a:xfrm>
          <a:prstGeom prst="rect">
            <a:avLst/>
          </a:prstGeom>
          <a:noFill/>
          <a:ln>
            <a:noFill/>
          </a:ln>
        </p:spPr>
      </p:pic>
      <p:pic>
        <p:nvPicPr>
          <p:cNvPr id="42" name="Shape 549">
            <a:extLst>
              <a:ext uri="{FF2B5EF4-FFF2-40B4-BE49-F238E27FC236}">
                <a16:creationId xmlns:a16="http://schemas.microsoft.com/office/drawing/2014/main" id="{2CF3CA02-84D4-422A-8DAE-7A8C3A1B6408}"/>
              </a:ext>
            </a:extLst>
          </p:cNvPr>
          <p:cNvPicPr preferRelativeResize="0"/>
          <p:nvPr/>
        </p:nvPicPr>
        <p:blipFill rotWithShape="1">
          <a:blip r:embed="rId14">
            <a:alphaModFix/>
          </a:blip>
          <a:srcRect/>
          <a:stretch/>
        </p:blipFill>
        <p:spPr>
          <a:xfrm>
            <a:off x="5418562" y="3140968"/>
            <a:ext cx="1936500" cy="1540499"/>
          </a:xfrm>
          <a:prstGeom prst="rect">
            <a:avLst/>
          </a:prstGeom>
          <a:noFill/>
          <a:ln>
            <a:noFill/>
          </a:ln>
        </p:spPr>
      </p:pic>
      <p:pic>
        <p:nvPicPr>
          <p:cNvPr id="47" name="Shape 554">
            <a:extLst>
              <a:ext uri="{FF2B5EF4-FFF2-40B4-BE49-F238E27FC236}">
                <a16:creationId xmlns:a16="http://schemas.microsoft.com/office/drawing/2014/main" id="{339E14FE-500F-4299-9E67-146CB5A3E723}"/>
              </a:ext>
            </a:extLst>
          </p:cNvPr>
          <p:cNvPicPr preferRelativeResize="0"/>
          <p:nvPr/>
        </p:nvPicPr>
        <p:blipFill rotWithShape="1">
          <a:blip r:embed="rId15">
            <a:alphaModFix/>
          </a:blip>
          <a:srcRect/>
          <a:stretch/>
        </p:blipFill>
        <p:spPr>
          <a:xfrm>
            <a:off x="5854976" y="3063678"/>
            <a:ext cx="2414399" cy="1241400"/>
          </a:xfrm>
          <a:prstGeom prst="rect">
            <a:avLst/>
          </a:prstGeom>
          <a:noFill/>
          <a:ln>
            <a:noFill/>
          </a:ln>
        </p:spPr>
      </p:pic>
      <p:grpSp>
        <p:nvGrpSpPr>
          <p:cNvPr id="48" name="Shape 555">
            <a:extLst>
              <a:ext uri="{FF2B5EF4-FFF2-40B4-BE49-F238E27FC236}">
                <a16:creationId xmlns:a16="http://schemas.microsoft.com/office/drawing/2014/main" id="{C3327A47-EBAD-4819-A1B5-2078721F6787}"/>
              </a:ext>
            </a:extLst>
          </p:cNvPr>
          <p:cNvGrpSpPr/>
          <p:nvPr/>
        </p:nvGrpSpPr>
        <p:grpSpPr>
          <a:xfrm>
            <a:off x="1504421" y="1764576"/>
            <a:ext cx="1672808" cy="977567"/>
            <a:chOff x="4847416" y="775370"/>
            <a:chExt cx="1672808" cy="977567"/>
          </a:xfrm>
        </p:grpSpPr>
        <p:pic>
          <p:nvPicPr>
            <p:cNvPr id="49" name="Shape 556">
              <a:extLst>
                <a:ext uri="{FF2B5EF4-FFF2-40B4-BE49-F238E27FC236}">
                  <a16:creationId xmlns:a16="http://schemas.microsoft.com/office/drawing/2014/main" id="{947F50C3-3E1F-4C0B-B82C-1A2E7C3BDA9F}"/>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sp>
          <p:nvSpPr>
            <p:cNvPr id="50" name="Shape 557">
              <a:extLst>
                <a:ext uri="{FF2B5EF4-FFF2-40B4-BE49-F238E27FC236}">
                  <a16:creationId xmlns:a16="http://schemas.microsoft.com/office/drawing/2014/main" id="{C3B29D6E-7EEB-4E7D-A54D-AB38BA8236C5}"/>
                </a:ext>
              </a:extLst>
            </p:cNvPr>
            <p:cNvSpPr txBox="1"/>
            <p:nvPr/>
          </p:nvSpPr>
          <p:spPr>
            <a:xfrm>
              <a:off x="4847425" y="1498837"/>
              <a:ext cx="1672800"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3F3F3F"/>
                  </a:solidFill>
                  <a:latin typeface="Calibri"/>
                  <a:ea typeface="Calibri"/>
                  <a:cs typeface="Calibri"/>
                  <a:sym typeface="Calibri"/>
                </a:rPr>
                <a:t>  Mobile</a:t>
              </a:r>
              <a:r>
                <a:rPr lang="en" sz="1600" b="0" i="0" u="none" strike="noStrike" cap="none">
                  <a:solidFill>
                    <a:srgbClr val="3F3F3F"/>
                  </a:solidFill>
                  <a:latin typeface="Calibri"/>
                  <a:ea typeface="Calibri"/>
                  <a:cs typeface="Calibri"/>
                  <a:sym typeface="Calibri"/>
                </a:rPr>
                <a:t> Apps</a:t>
              </a:r>
            </a:p>
          </p:txBody>
        </p:sp>
      </p:grpSp>
      <p:grpSp>
        <p:nvGrpSpPr>
          <p:cNvPr id="52" name="Shape 559">
            <a:extLst>
              <a:ext uri="{FF2B5EF4-FFF2-40B4-BE49-F238E27FC236}">
                <a16:creationId xmlns:a16="http://schemas.microsoft.com/office/drawing/2014/main" id="{AE0C5C59-5D37-4940-A4D7-75505FDD6913}"/>
              </a:ext>
            </a:extLst>
          </p:cNvPr>
          <p:cNvGrpSpPr/>
          <p:nvPr/>
        </p:nvGrpSpPr>
        <p:grpSpPr>
          <a:xfrm>
            <a:off x="5762094" y="5259678"/>
            <a:ext cx="1097766" cy="517199"/>
            <a:chOff x="6959275" y="4292475"/>
            <a:chExt cx="997500" cy="517199"/>
          </a:xfrm>
        </p:grpSpPr>
        <p:sp>
          <p:nvSpPr>
            <p:cNvPr id="53" name="Shape 560">
              <a:extLst>
                <a:ext uri="{FF2B5EF4-FFF2-40B4-BE49-F238E27FC236}">
                  <a16:creationId xmlns:a16="http://schemas.microsoft.com/office/drawing/2014/main" id="{CEAB18A0-E428-406D-BC46-B3626C1CBDB3}"/>
                </a:ext>
              </a:extLst>
            </p:cNvPr>
            <p:cNvSpPr/>
            <p:nvPr/>
          </p:nvSpPr>
          <p:spPr>
            <a:xfrm>
              <a:off x="6959275" y="4292475"/>
              <a:ext cx="9975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54" name="Shape 561">
              <a:extLst>
                <a:ext uri="{FF2B5EF4-FFF2-40B4-BE49-F238E27FC236}">
                  <a16:creationId xmlns:a16="http://schemas.microsoft.com/office/drawing/2014/main" id="{F53DDBB3-D837-4BA5-9A45-6F7C4042DF27}"/>
                </a:ext>
              </a:extLst>
            </p:cNvPr>
            <p:cNvPicPr preferRelativeResize="0"/>
            <p:nvPr/>
          </p:nvPicPr>
          <p:blipFill rotWithShape="1">
            <a:blip r:embed="rId16">
              <a:alphaModFix/>
            </a:blip>
            <a:srcRect/>
            <a:stretch/>
          </p:blipFill>
          <p:spPr>
            <a:xfrm>
              <a:off x="7241649" y="4357728"/>
              <a:ext cx="317999" cy="356399"/>
            </a:xfrm>
            <a:prstGeom prst="rect">
              <a:avLst/>
            </a:prstGeom>
            <a:noFill/>
            <a:ln>
              <a:noFill/>
            </a:ln>
          </p:spPr>
        </p:pic>
      </p:grpSp>
      <p:sp>
        <p:nvSpPr>
          <p:cNvPr id="55" name="Shape 562">
            <a:extLst>
              <a:ext uri="{FF2B5EF4-FFF2-40B4-BE49-F238E27FC236}">
                <a16:creationId xmlns:a16="http://schemas.microsoft.com/office/drawing/2014/main" id="{2A58392B-D224-4688-BA6A-CD5102B25579}"/>
              </a:ext>
            </a:extLst>
          </p:cNvPr>
          <p:cNvSpPr/>
          <p:nvPr/>
        </p:nvSpPr>
        <p:spPr>
          <a:xfrm>
            <a:off x="4539882" y="5863033"/>
            <a:ext cx="2319977"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sp>
        <p:nvSpPr>
          <p:cNvPr id="56" name="Shape 563">
            <a:extLst>
              <a:ext uri="{FF2B5EF4-FFF2-40B4-BE49-F238E27FC236}">
                <a16:creationId xmlns:a16="http://schemas.microsoft.com/office/drawing/2014/main" id="{C7AE342D-2B96-41C0-8242-E5290F86ED84}"/>
              </a:ext>
            </a:extLst>
          </p:cNvPr>
          <p:cNvSpPr txBox="1"/>
          <p:nvPr/>
        </p:nvSpPr>
        <p:spPr>
          <a:xfrm>
            <a:off x="4490515" y="5871621"/>
            <a:ext cx="2414399"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2400" b="1" i="1" dirty="0">
                <a:solidFill>
                  <a:srgbClr val="3F3F3F"/>
                </a:solidFill>
                <a:latin typeface="Calibri"/>
                <a:ea typeface="Calibri"/>
                <a:cs typeface="Calibri"/>
                <a:sym typeface="Calibri"/>
              </a:rPr>
              <a:t>Your </a:t>
            </a:r>
            <a:r>
              <a:rPr lang="en" sz="2400" i="1" dirty="0">
                <a:solidFill>
                  <a:srgbClr val="3F3F3F"/>
                </a:solidFill>
                <a:latin typeface="Calibri"/>
                <a:ea typeface="Calibri"/>
                <a:cs typeface="Calibri"/>
                <a:sym typeface="Calibri"/>
              </a:rPr>
              <a:t>sy</a:t>
            </a:r>
            <a:r>
              <a:rPr lang="en-CA" sz="2400" i="1" dirty="0">
                <a:solidFill>
                  <a:srgbClr val="3F3F3F"/>
                </a:solidFill>
                <a:latin typeface="Calibri"/>
                <a:ea typeface="Calibri"/>
                <a:cs typeface="Calibri"/>
                <a:sym typeface="Calibri"/>
              </a:rPr>
              <a:t>s</a:t>
            </a:r>
            <a:r>
              <a:rPr lang="en" sz="2400" i="1" dirty="0">
                <a:solidFill>
                  <a:srgbClr val="3F3F3F"/>
                </a:solidFill>
                <a:latin typeface="Calibri"/>
                <a:ea typeface="Calibri"/>
                <a:cs typeface="Calibri"/>
                <a:sym typeface="Calibri"/>
              </a:rPr>
              <a:t>tem here.</a:t>
            </a:r>
          </a:p>
        </p:txBody>
      </p:sp>
      <p:grpSp>
        <p:nvGrpSpPr>
          <p:cNvPr id="57" name="Shape 564">
            <a:extLst>
              <a:ext uri="{FF2B5EF4-FFF2-40B4-BE49-F238E27FC236}">
                <a16:creationId xmlns:a16="http://schemas.microsoft.com/office/drawing/2014/main" id="{14120713-BF36-48DE-9DF7-199404023722}"/>
              </a:ext>
            </a:extLst>
          </p:cNvPr>
          <p:cNvGrpSpPr/>
          <p:nvPr/>
        </p:nvGrpSpPr>
        <p:grpSpPr>
          <a:xfrm>
            <a:off x="3476051" y="1792621"/>
            <a:ext cx="1031399" cy="1018799"/>
            <a:chOff x="3419446" y="863940"/>
            <a:chExt cx="1031399" cy="1018799"/>
          </a:xfrm>
        </p:grpSpPr>
        <p:pic>
          <p:nvPicPr>
            <p:cNvPr id="58" name="Shape 565">
              <a:extLst>
                <a:ext uri="{FF2B5EF4-FFF2-40B4-BE49-F238E27FC236}">
                  <a16:creationId xmlns:a16="http://schemas.microsoft.com/office/drawing/2014/main" id="{F408D90F-396D-4C0C-8EA4-BFBDD66F7B17}"/>
                </a:ext>
              </a:extLst>
            </p:cNvPr>
            <p:cNvPicPr preferRelativeResize="0"/>
            <p:nvPr/>
          </p:nvPicPr>
          <p:blipFill rotWithShape="1">
            <a:blip r:embed="rId15">
              <a:alphaModFix/>
            </a:blip>
            <a:srcRect l="-252" t="45344" r="75702" b="6287"/>
            <a:stretch/>
          </p:blipFill>
          <p:spPr>
            <a:xfrm rot="1769092">
              <a:off x="3698932" y="1078508"/>
              <a:ext cx="434584" cy="573083"/>
            </a:xfrm>
            <a:prstGeom prst="rect">
              <a:avLst/>
            </a:prstGeom>
            <a:noFill/>
            <a:ln>
              <a:noFill/>
            </a:ln>
          </p:spPr>
        </p:pic>
        <p:pic>
          <p:nvPicPr>
            <p:cNvPr id="59" name="Shape 566">
              <a:extLst>
                <a:ext uri="{FF2B5EF4-FFF2-40B4-BE49-F238E27FC236}">
                  <a16:creationId xmlns:a16="http://schemas.microsoft.com/office/drawing/2014/main" id="{DF33CE67-7185-4300-A634-1938947E18B3}"/>
                </a:ext>
              </a:extLst>
            </p:cNvPr>
            <p:cNvPicPr preferRelativeResize="0"/>
            <p:nvPr/>
          </p:nvPicPr>
          <p:blipFill rotWithShape="1">
            <a:blip r:embed="rId17">
              <a:alphaModFix/>
            </a:blip>
            <a:srcRect/>
            <a:stretch/>
          </p:blipFill>
          <p:spPr>
            <a:xfrm rot="1461535">
              <a:off x="3642385" y="911767"/>
              <a:ext cx="585523" cy="923146"/>
            </a:xfrm>
            <a:prstGeom prst="rect">
              <a:avLst/>
            </a:prstGeom>
            <a:noFill/>
            <a:ln>
              <a:noFill/>
            </a:ln>
          </p:spPr>
        </p:pic>
      </p:grpSp>
      <p:sp>
        <p:nvSpPr>
          <p:cNvPr id="60" name="Shape 562">
            <a:extLst>
              <a:ext uri="{FF2B5EF4-FFF2-40B4-BE49-F238E27FC236}">
                <a16:creationId xmlns:a16="http://schemas.microsoft.com/office/drawing/2014/main" id="{C843DFFD-0DD0-41D6-B063-D83F5B08883E}"/>
              </a:ext>
            </a:extLst>
          </p:cNvPr>
          <p:cNvSpPr/>
          <p:nvPr/>
        </p:nvSpPr>
        <p:spPr>
          <a:xfrm>
            <a:off x="921870" y="5886112"/>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2056" name="Picture 8" descr="Image result for epic healthcare logo">
            <a:extLst>
              <a:ext uri="{FF2B5EF4-FFF2-40B4-BE49-F238E27FC236}">
                <a16:creationId xmlns:a16="http://schemas.microsoft.com/office/drawing/2014/main" id="{D9AA5990-C414-41D3-AD81-7C846AD6D18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90434" y="5977161"/>
            <a:ext cx="1396772" cy="3322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llscripts logo">
            <a:extLst>
              <a:ext uri="{FF2B5EF4-FFF2-40B4-BE49-F238E27FC236}">
                <a16:creationId xmlns:a16="http://schemas.microsoft.com/office/drawing/2014/main" id="{D4F09F20-E2F4-4761-AEBC-9AE5F844C83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764138" y="5990845"/>
            <a:ext cx="1226506" cy="26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4196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7ACE-ACFF-4B61-A86D-4B6B9A1B534F}"/>
              </a:ext>
            </a:extLst>
          </p:cNvPr>
          <p:cNvSpPr>
            <a:spLocks noGrp="1"/>
          </p:cNvSpPr>
          <p:nvPr>
            <p:ph type="title"/>
          </p:nvPr>
        </p:nvSpPr>
        <p:spPr/>
        <p:txBody>
          <a:bodyPr/>
          <a:lstStyle/>
          <a:p>
            <a:r>
              <a:rPr lang="en-CA" dirty="0"/>
              <a:t>CDS Hooks</a:t>
            </a:r>
          </a:p>
        </p:txBody>
      </p:sp>
      <p:sp>
        <p:nvSpPr>
          <p:cNvPr id="3" name="Slide Number Placeholder 2">
            <a:extLst>
              <a:ext uri="{FF2B5EF4-FFF2-40B4-BE49-F238E27FC236}">
                <a16:creationId xmlns:a16="http://schemas.microsoft.com/office/drawing/2014/main" id="{C4DEA6CB-4977-403B-9EDD-E4537915F45F}"/>
              </a:ext>
            </a:extLst>
          </p:cNvPr>
          <p:cNvSpPr>
            <a:spLocks noGrp="1"/>
          </p:cNvSpPr>
          <p:nvPr>
            <p:ph type="sldNum" sz="quarter" idx="4"/>
          </p:nvPr>
        </p:nvSpPr>
        <p:spPr/>
        <p:txBody>
          <a:bodyPr/>
          <a:lstStyle/>
          <a:p>
            <a:fld id="{5CC3E5C4-3E2B-40F1-9F2B-C46CEB0C88DF}" type="slidenum">
              <a:rPr lang="en-CA" smtClean="0"/>
              <a:pPr/>
              <a:t>89</a:t>
            </a:fld>
            <a:endParaRPr lang="en-CA" dirty="0"/>
          </a:p>
        </p:txBody>
      </p:sp>
      <p:pic>
        <p:nvPicPr>
          <p:cNvPr id="1026" name="Picture 2" descr="patient-view hook launch sequence">
            <a:extLst>
              <a:ext uri="{FF2B5EF4-FFF2-40B4-BE49-F238E27FC236}">
                <a16:creationId xmlns:a16="http://schemas.microsoft.com/office/drawing/2014/main" id="{FE92015C-E6C5-4CF5-8018-9CAA10DD1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80307"/>
            <a:ext cx="8584562" cy="474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798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CC3E5C4-3E2B-40F1-9F2B-C46CEB0C88DF}" type="slidenum">
              <a:rPr lang="en-CA" smtClean="0"/>
              <a:pPr/>
              <a:t>9</a:t>
            </a:fld>
            <a:endParaRPr lang="en-CA" dirty="0"/>
          </a:p>
        </p:txBody>
      </p:sp>
      <p:sp>
        <p:nvSpPr>
          <p:cNvPr id="4" name="Title 3"/>
          <p:cNvSpPr>
            <a:spLocks noGrp="1"/>
          </p:cNvSpPr>
          <p:nvPr>
            <p:ph type="title"/>
          </p:nvPr>
        </p:nvSpPr>
        <p:spPr>
          <a:xfrm>
            <a:off x="388014" y="5949280"/>
            <a:ext cx="6552728" cy="532070"/>
          </a:xfrm>
        </p:spPr>
        <p:txBody>
          <a:bodyPr anchor="b"/>
          <a:lstStyle/>
          <a:p>
            <a:r>
              <a:rPr lang="en-US" sz="2400" noProof="0" dirty="0">
                <a:solidFill>
                  <a:schemeClr val="tx1"/>
                </a:solidFill>
              </a:rPr>
              <a:t>http://xkcd.com/927</a:t>
            </a:r>
          </a:p>
        </p:txBody>
      </p:sp>
      <p:pic>
        <p:nvPicPr>
          <p:cNvPr id="1026" name="Picture 2" descr="Standard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404664"/>
            <a:ext cx="8403814" cy="4756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2523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506DB-03AA-4786-B22F-E3B33959E331}"/>
              </a:ext>
            </a:extLst>
          </p:cNvPr>
          <p:cNvSpPr>
            <a:spLocks noGrp="1"/>
          </p:cNvSpPr>
          <p:nvPr>
            <p:ph type="title"/>
          </p:nvPr>
        </p:nvSpPr>
        <p:spPr/>
        <p:txBody>
          <a:bodyPr/>
          <a:lstStyle/>
          <a:p>
            <a:r>
              <a:rPr lang="en-CA" dirty="0"/>
              <a:t>Documents that</a:t>
            </a:r>
            <a:r>
              <a:rPr lang="en-CA" baseline="0" dirty="0"/>
              <a:t> are easier</a:t>
            </a:r>
            <a:endParaRPr lang="en-CA" dirty="0"/>
          </a:p>
        </p:txBody>
      </p:sp>
      <p:sp>
        <p:nvSpPr>
          <p:cNvPr id="3" name="Content Placeholder 2">
            <a:extLst>
              <a:ext uri="{FF2B5EF4-FFF2-40B4-BE49-F238E27FC236}">
                <a16:creationId xmlns:a16="http://schemas.microsoft.com/office/drawing/2014/main" id="{7ECD9E37-4F90-4988-B8F9-A8F652D94262}"/>
              </a:ext>
            </a:extLst>
          </p:cNvPr>
          <p:cNvSpPr>
            <a:spLocks noGrp="1"/>
          </p:cNvSpPr>
          <p:nvPr>
            <p:ph idx="1"/>
          </p:nvPr>
        </p:nvSpPr>
        <p:spPr/>
        <p:txBody>
          <a:bodyPr/>
          <a:lstStyle/>
          <a:p>
            <a:r>
              <a:rPr lang="en-CA" dirty="0"/>
              <a:t>FHIR allows documents that are easier to use than CDA</a:t>
            </a:r>
          </a:p>
          <a:p>
            <a:r>
              <a:rPr lang="en-CA" dirty="0"/>
              <a:t>Data can easily be consumed and used for other</a:t>
            </a:r>
            <a:r>
              <a:rPr lang="en-CA" baseline="0" dirty="0"/>
              <a:t> purposes</a:t>
            </a:r>
          </a:p>
          <a:p>
            <a:pPr lvl="1"/>
            <a:r>
              <a:rPr lang="en-CA" dirty="0"/>
              <a:t>RESTful interface</a:t>
            </a:r>
          </a:p>
          <a:p>
            <a:pPr lvl="1"/>
            <a:r>
              <a:rPr lang="en-CA" dirty="0"/>
              <a:t>Decision</a:t>
            </a:r>
            <a:r>
              <a:rPr lang="en-CA" baseline="0" dirty="0"/>
              <a:t> support</a:t>
            </a:r>
          </a:p>
          <a:p>
            <a:pPr lvl="1"/>
            <a:r>
              <a:rPr lang="en-CA" baseline="0" dirty="0"/>
              <a:t>Etc.</a:t>
            </a:r>
          </a:p>
          <a:p>
            <a:r>
              <a:rPr lang="en-CA" dirty="0"/>
              <a:t>Use documents for what they’re meant for, rather than everything</a:t>
            </a:r>
          </a:p>
        </p:txBody>
      </p:sp>
      <p:sp>
        <p:nvSpPr>
          <p:cNvPr id="4" name="Slide Number Placeholder 3">
            <a:extLst>
              <a:ext uri="{FF2B5EF4-FFF2-40B4-BE49-F238E27FC236}">
                <a16:creationId xmlns:a16="http://schemas.microsoft.com/office/drawing/2014/main" id="{FA040939-FE1B-41DF-9BE4-A5B81E39A575}"/>
              </a:ext>
            </a:extLst>
          </p:cNvPr>
          <p:cNvSpPr>
            <a:spLocks noGrp="1"/>
          </p:cNvSpPr>
          <p:nvPr>
            <p:ph type="sldNum" sz="quarter" idx="4"/>
          </p:nvPr>
        </p:nvSpPr>
        <p:spPr/>
        <p:txBody>
          <a:bodyPr/>
          <a:lstStyle/>
          <a:p>
            <a:fld id="{5CC3E5C4-3E2B-40F1-9F2B-C46CEB0C88DF}" type="slidenum">
              <a:rPr lang="en-CA" smtClean="0"/>
              <a:pPr/>
              <a:t>90</a:t>
            </a:fld>
            <a:endParaRPr lang="en-CA" dirty="0"/>
          </a:p>
        </p:txBody>
      </p:sp>
    </p:spTree>
    <p:extLst>
      <p:ext uri="{BB962C8B-B14F-4D97-AF65-F5344CB8AC3E}">
        <p14:creationId xmlns:p14="http://schemas.microsoft.com/office/powerpoint/2010/main" val="21325551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DDD8B-20CF-4943-891B-487C335B19E0}"/>
              </a:ext>
            </a:extLst>
          </p:cNvPr>
          <p:cNvSpPr>
            <a:spLocks noGrp="1"/>
          </p:cNvSpPr>
          <p:nvPr>
            <p:ph type="title"/>
          </p:nvPr>
        </p:nvSpPr>
        <p:spPr/>
        <p:txBody>
          <a:bodyPr/>
          <a:lstStyle/>
          <a:p>
            <a:r>
              <a:rPr lang="en-CA" dirty="0"/>
              <a:t>Leverage the Community</a:t>
            </a:r>
          </a:p>
        </p:txBody>
      </p:sp>
      <p:sp>
        <p:nvSpPr>
          <p:cNvPr id="3" name="Content Placeholder 2">
            <a:extLst>
              <a:ext uri="{FF2B5EF4-FFF2-40B4-BE49-F238E27FC236}">
                <a16:creationId xmlns:a16="http://schemas.microsoft.com/office/drawing/2014/main" id="{ACB9CC37-E1A0-470E-988A-4FFB986B07EB}"/>
              </a:ext>
            </a:extLst>
          </p:cNvPr>
          <p:cNvSpPr>
            <a:spLocks noGrp="1"/>
          </p:cNvSpPr>
          <p:nvPr>
            <p:ph idx="1"/>
          </p:nvPr>
        </p:nvSpPr>
        <p:spPr/>
        <p:txBody>
          <a:bodyPr/>
          <a:lstStyle/>
          <a:p>
            <a:r>
              <a:rPr lang="en-CA" dirty="0"/>
              <a:t>FHIR has attracted far greater attention and energy than any previous HL7 specification</a:t>
            </a:r>
          </a:p>
          <a:p>
            <a:pPr lvl="1"/>
            <a:r>
              <a:rPr lang="en-CA" dirty="0"/>
              <a:t>Almost 8000 change requests</a:t>
            </a:r>
          </a:p>
          <a:p>
            <a:pPr lvl="1"/>
            <a:r>
              <a:rPr lang="en-CA" dirty="0"/>
              <a:t>Up to 2500 chat.fhir.org messages/week</a:t>
            </a:r>
          </a:p>
          <a:p>
            <a:pPr lvl="1"/>
            <a:r>
              <a:rPr lang="en-CA" dirty="0"/>
              <a:t>~180 FHIR-related sessions at San Diego WGM</a:t>
            </a:r>
          </a:p>
          <a:p>
            <a:pPr lvl="1"/>
            <a:r>
              <a:rPr lang="en-CA" dirty="0"/>
              <a:t>Spawned university courses, open source projects, conferences, etc.</a:t>
            </a:r>
          </a:p>
          <a:p>
            <a:r>
              <a:rPr lang="en-CA" dirty="0"/>
              <a:t>That energy attracts implementers and provides better support</a:t>
            </a:r>
          </a:p>
        </p:txBody>
      </p:sp>
      <p:sp>
        <p:nvSpPr>
          <p:cNvPr id="4" name="Slide Number Placeholder 3">
            <a:extLst>
              <a:ext uri="{FF2B5EF4-FFF2-40B4-BE49-F238E27FC236}">
                <a16:creationId xmlns:a16="http://schemas.microsoft.com/office/drawing/2014/main" id="{5EE7B2C5-8FC9-4B8C-A3CC-B956332B88CD}"/>
              </a:ext>
            </a:extLst>
          </p:cNvPr>
          <p:cNvSpPr>
            <a:spLocks noGrp="1"/>
          </p:cNvSpPr>
          <p:nvPr>
            <p:ph type="sldNum" sz="quarter" idx="4"/>
          </p:nvPr>
        </p:nvSpPr>
        <p:spPr/>
        <p:txBody>
          <a:bodyPr/>
          <a:lstStyle/>
          <a:p>
            <a:fld id="{5CC3E5C4-3E2B-40F1-9F2B-C46CEB0C88DF}" type="slidenum">
              <a:rPr lang="en-CA" smtClean="0"/>
              <a:pPr/>
              <a:t>91</a:t>
            </a:fld>
            <a:endParaRPr lang="en-CA" dirty="0"/>
          </a:p>
        </p:txBody>
      </p:sp>
    </p:spTree>
    <p:extLst>
      <p:ext uri="{BB962C8B-B14F-4D97-AF65-F5344CB8AC3E}">
        <p14:creationId xmlns:p14="http://schemas.microsoft.com/office/powerpoint/2010/main" val="24076220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Additional insights</a:t>
            </a:r>
          </a:p>
        </p:txBody>
      </p:sp>
      <p:sp>
        <p:nvSpPr>
          <p:cNvPr id="3" name="Content Placeholder 2"/>
          <p:cNvSpPr>
            <a:spLocks noGrp="1"/>
          </p:cNvSpPr>
          <p:nvPr>
            <p:ph idx="1"/>
          </p:nvPr>
        </p:nvSpPr>
        <p:spPr/>
        <p:txBody>
          <a:bodyPr/>
          <a:lstStyle/>
          <a:p>
            <a:r>
              <a:rPr lang="en-CA" dirty="0"/>
              <a:t>Furore Executive Videos series</a:t>
            </a:r>
            <a:endParaRPr lang="en-CA" dirty="0">
              <a:hlinkClick r:id="rId2"/>
            </a:endParaRPr>
          </a:p>
          <a:p>
            <a:pPr lvl="1"/>
            <a:r>
              <a:rPr lang="en-CA" dirty="0">
                <a:hlinkClick r:id="rId2"/>
              </a:rPr>
              <a:t>http://fhir.furore.com/Education#videos</a:t>
            </a:r>
            <a:endParaRPr lang="en-CA" dirty="0"/>
          </a:p>
          <a:p>
            <a:endParaRPr lang="en-CA" dirty="0"/>
          </a:p>
          <a:p>
            <a:r>
              <a:rPr lang="en-CA" dirty="0"/>
              <a:t>FHIR Applications Roundtable (Jul 2016)</a:t>
            </a:r>
          </a:p>
          <a:p>
            <a:pPr lvl="1"/>
            <a:r>
              <a:rPr lang="en-CA" dirty="0">
                <a:hlinkClick r:id="rId3"/>
              </a:rPr>
              <a:t>https://www.pathlms.com/hl7/courses/3152</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92</a:t>
            </a:fld>
            <a:endParaRPr lang="en-CA" dirty="0"/>
          </a:p>
        </p:txBody>
      </p:sp>
    </p:spTree>
    <p:extLst>
      <p:ext uri="{BB962C8B-B14F-4D97-AF65-F5344CB8AC3E}">
        <p14:creationId xmlns:p14="http://schemas.microsoft.com/office/powerpoint/2010/main" val="15642710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Risks</a:t>
            </a:r>
          </a:p>
        </p:txBody>
      </p:sp>
      <p:sp>
        <p:nvSpPr>
          <p:cNvPr id="5" name="Text Placeholder 4"/>
          <p:cNvSpPr>
            <a:spLocks noGrp="1"/>
          </p:cNvSpPr>
          <p:nvPr>
            <p:ph type="body" idx="1"/>
          </p:nvPr>
        </p:nvSpPr>
        <p:spPr/>
        <p:txBody>
          <a:bodyPr/>
          <a:lstStyle/>
          <a:p>
            <a:r>
              <a:rPr lang="en-US" noProof="0" dirty="0"/>
              <a:t>And mitigations</a:t>
            </a:r>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93</a:t>
            </a:fld>
            <a:endParaRPr lang="en-CA" dirty="0"/>
          </a:p>
        </p:txBody>
      </p:sp>
    </p:spTree>
    <p:extLst>
      <p:ext uri="{BB962C8B-B14F-4D97-AF65-F5344CB8AC3E}">
        <p14:creationId xmlns:p14="http://schemas.microsoft.com/office/powerpoint/2010/main" val="9905796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Risks with FHIR</a:t>
            </a:r>
          </a:p>
        </p:txBody>
      </p:sp>
      <p:sp>
        <p:nvSpPr>
          <p:cNvPr id="5" name="Content Placeholder 4"/>
          <p:cNvSpPr>
            <a:spLocks noGrp="1"/>
          </p:cNvSpPr>
          <p:nvPr>
            <p:ph idx="1"/>
          </p:nvPr>
        </p:nvSpPr>
        <p:spPr/>
        <p:txBody>
          <a:bodyPr/>
          <a:lstStyle/>
          <a:p>
            <a:r>
              <a:rPr lang="en-US" noProof="0" dirty="0"/>
              <a:t>FHIR is new</a:t>
            </a:r>
          </a:p>
          <a:p>
            <a:pPr lvl="1"/>
            <a:r>
              <a:rPr lang="en-US" noProof="0" dirty="0"/>
              <a:t>Be ready to migrate</a:t>
            </a:r>
          </a:p>
          <a:p>
            <a:pPr lvl="1"/>
            <a:r>
              <a:rPr lang="en-US" noProof="0" dirty="0"/>
              <a:t>Caution for mission critical applications</a:t>
            </a:r>
          </a:p>
          <a:p>
            <a:r>
              <a:rPr lang="en-US" noProof="0" dirty="0"/>
              <a:t>FHIR is cool</a:t>
            </a:r>
          </a:p>
          <a:p>
            <a:pPr lvl="1"/>
            <a:r>
              <a:rPr lang="en-US" noProof="0" dirty="0"/>
              <a:t>Be realistic about what’s achievable</a:t>
            </a:r>
          </a:p>
          <a:p>
            <a:pPr lvl="1"/>
            <a:r>
              <a:rPr lang="en-US" noProof="0" dirty="0"/>
              <a:t>Work with others (HL7, IHE, etc.) to build profiles</a:t>
            </a:r>
          </a:p>
          <a:p>
            <a:r>
              <a:rPr lang="en-US" noProof="0" dirty="0"/>
              <a:t>FHIR is coming</a:t>
            </a:r>
          </a:p>
          <a:p>
            <a:pPr lvl="1"/>
            <a:r>
              <a:rPr lang="en-US" noProof="0" dirty="0"/>
              <a:t>At minimum, monitor</a:t>
            </a:r>
          </a:p>
          <a:p>
            <a:pPr lvl="1"/>
            <a:r>
              <a:rPr lang="en-US" noProof="0" dirty="0"/>
              <a:t>Consider whether to pilot to build experience</a:t>
            </a:r>
          </a:p>
        </p:txBody>
      </p:sp>
    </p:spTree>
    <p:extLst>
      <p:ext uri="{BB962C8B-B14F-4D97-AF65-F5344CB8AC3E}">
        <p14:creationId xmlns:p14="http://schemas.microsoft.com/office/powerpoint/2010/main" val="4310996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Next Steps</a:t>
            </a:r>
          </a:p>
        </p:txBody>
      </p:sp>
      <p:sp>
        <p:nvSpPr>
          <p:cNvPr id="5" name="Text Placeholder 4"/>
          <p:cNvSpPr>
            <a:spLocks noGrp="1"/>
          </p:cNvSpPr>
          <p:nvPr>
            <p:ph type="body" idx="1"/>
          </p:nvPr>
        </p:nvSpPr>
        <p:spPr/>
        <p:txBody>
          <a:bodyPr/>
          <a:lstStyle/>
          <a:p>
            <a:r>
              <a:rPr lang="en-US" noProof="0" dirty="0"/>
              <a:t>For you and your organization</a:t>
            </a:r>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95</a:t>
            </a:fld>
            <a:endParaRPr lang="en-CA" dirty="0"/>
          </a:p>
        </p:txBody>
      </p:sp>
    </p:spTree>
    <p:extLst>
      <p:ext uri="{BB962C8B-B14F-4D97-AF65-F5344CB8AC3E}">
        <p14:creationId xmlns:p14="http://schemas.microsoft.com/office/powerpoint/2010/main" val="25803312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Next Steps</a:t>
            </a:r>
          </a:p>
        </p:txBody>
      </p:sp>
      <p:sp>
        <p:nvSpPr>
          <p:cNvPr id="3" name="Content Placeholder 2"/>
          <p:cNvSpPr>
            <a:spLocks noGrp="1"/>
          </p:cNvSpPr>
          <p:nvPr>
            <p:ph idx="1"/>
          </p:nvPr>
        </p:nvSpPr>
        <p:spPr/>
        <p:txBody>
          <a:bodyPr/>
          <a:lstStyle/>
          <a:p>
            <a:r>
              <a:rPr lang="en-US" sz="2400" noProof="0" dirty="0"/>
              <a:t>Is this something your organization wants/needs to track?</a:t>
            </a:r>
          </a:p>
          <a:p>
            <a:r>
              <a:rPr lang="en-US" sz="2400" noProof="0" dirty="0"/>
              <a:t>Monitor</a:t>
            </a:r>
          </a:p>
          <a:p>
            <a:pPr lvl="1"/>
            <a:r>
              <a:rPr lang="en-US" sz="1900" noProof="0" dirty="0"/>
              <a:t>Have someone sign up to the FHIR list</a:t>
            </a:r>
            <a:br>
              <a:rPr lang="en-US" sz="1900" noProof="0" dirty="0"/>
            </a:br>
            <a:r>
              <a:rPr lang="en-US" sz="1900" noProof="0" dirty="0"/>
              <a:t>or Zulip chats</a:t>
            </a:r>
          </a:p>
          <a:p>
            <a:pPr marL="457200" lvl="1" indent="0">
              <a:buNone/>
            </a:pPr>
            <a:r>
              <a:rPr lang="en-US" sz="1900" noProof="0" dirty="0"/>
              <a:t>	(instructions on the wiki)</a:t>
            </a:r>
          </a:p>
          <a:p>
            <a:pPr lvl="2"/>
            <a:r>
              <a:rPr lang="en-US" sz="1800" noProof="0" dirty="0">
                <a:hlinkClick r:id="rId2"/>
              </a:rPr>
              <a:t>http://wiki.hl7.org?title=FHIR</a:t>
            </a:r>
            <a:endParaRPr lang="en-US" sz="1700" noProof="0" dirty="0"/>
          </a:p>
          <a:p>
            <a:r>
              <a:rPr lang="en-US" sz="2400" noProof="0" dirty="0"/>
              <a:t>Engage</a:t>
            </a:r>
          </a:p>
          <a:p>
            <a:pPr lvl="1"/>
            <a:r>
              <a:rPr lang="en-US" sz="1900" noProof="0" dirty="0"/>
              <a:t>Have someone read through the specs</a:t>
            </a:r>
          </a:p>
          <a:p>
            <a:pPr lvl="1"/>
            <a:r>
              <a:rPr lang="en-US" sz="1900" noProof="0" dirty="0"/>
              <a:t>Send someone to development tutorials</a:t>
            </a:r>
          </a:p>
          <a:p>
            <a:pPr lvl="1"/>
            <a:r>
              <a:rPr lang="en-US" sz="1900" noProof="0" dirty="0"/>
              <a:t>Have your organization participate in or observe a connectathon</a:t>
            </a:r>
          </a:p>
          <a:p>
            <a:pPr lvl="1"/>
            <a:r>
              <a:rPr lang="en-US" sz="1900" noProof="0" dirty="0"/>
              <a:t>Participate in the upcoming STU ballot</a:t>
            </a:r>
          </a:p>
        </p:txBody>
      </p:sp>
      <p:sp>
        <p:nvSpPr>
          <p:cNvPr id="4" name="Slide Number Placeholder 3"/>
          <p:cNvSpPr>
            <a:spLocks noGrp="1"/>
          </p:cNvSpPr>
          <p:nvPr>
            <p:ph type="sldNum" sz="quarter" idx="4"/>
          </p:nvPr>
        </p:nvSpPr>
        <p:spPr/>
        <p:txBody>
          <a:bodyPr/>
          <a:lstStyle/>
          <a:p>
            <a:fld id="{5CC3E5C4-3E2B-40F1-9F2B-C46CEB0C88DF}" type="slidenum">
              <a:rPr lang="en-CA" smtClean="0"/>
              <a:pPr/>
              <a:t>96</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4110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Education opportunities</a:t>
            </a:r>
            <a:endParaRPr lang="en-US" b="1" noProof="0" dirty="0"/>
          </a:p>
        </p:txBody>
      </p:sp>
      <p:sp>
        <p:nvSpPr>
          <p:cNvPr id="3" name="Content Placeholder 2"/>
          <p:cNvSpPr>
            <a:spLocks noGrp="1"/>
          </p:cNvSpPr>
          <p:nvPr>
            <p:ph idx="1"/>
          </p:nvPr>
        </p:nvSpPr>
        <p:spPr/>
        <p:txBody>
          <a:bodyPr/>
          <a:lstStyle/>
          <a:p>
            <a:r>
              <a:rPr lang="en-US" sz="2400" noProof="0" dirty="0"/>
              <a:t>Attend a Working Group Meeting</a:t>
            </a:r>
          </a:p>
          <a:p>
            <a:pPr lvl="1"/>
            <a:r>
              <a:rPr lang="en-US" sz="1900" noProof="0" dirty="0"/>
              <a:t>Tutorials, </a:t>
            </a:r>
            <a:r>
              <a:rPr lang="en-US" sz="1900" b="1" noProof="0" dirty="0" err="1"/>
              <a:t>Connectathons</a:t>
            </a:r>
            <a:endParaRPr lang="en-US" sz="1900" noProof="0" dirty="0"/>
          </a:p>
          <a:p>
            <a:pPr lvl="1"/>
            <a:r>
              <a:rPr lang="en-US" sz="1900" noProof="0" dirty="0"/>
              <a:t>Jan 26-Feb 2 New Orleans</a:t>
            </a:r>
          </a:p>
          <a:p>
            <a:pPr lvl="1"/>
            <a:r>
              <a:rPr lang="en-US" sz="1900" dirty="0"/>
              <a:t>May 11-18 </a:t>
            </a:r>
            <a:r>
              <a:rPr lang="en-US" sz="1900" i="1" dirty="0"/>
              <a:t>Cologne</a:t>
            </a:r>
          </a:p>
          <a:p>
            <a:pPr lvl="1"/>
            <a:r>
              <a:rPr lang="en-US" sz="1900" noProof="0" dirty="0"/>
              <a:t>Sept 28-Oct 5 Baltimore</a:t>
            </a:r>
          </a:p>
          <a:p>
            <a:r>
              <a:rPr lang="en-US" sz="2400" noProof="0" dirty="0"/>
              <a:t>FHIR Institute Webinars</a:t>
            </a:r>
          </a:p>
          <a:p>
            <a:pPr lvl="1"/>
            <a:r>
              <a:rPr lang="en-US" sz="1900" noProof="0" dirty="0"/>
              <a:t>Dec 1-5</a:t>
            </a:r>
          </a:p>
          <a:p>
            <a:pPr lvl="1"/>
            <a:r>
              <a:rPr lang="en-US" sz="1900" noProof="0" dirty="0"/>
              <a:t>2018 Schedule</a:t>
            </a:r>
            <a:r>
              <a:rPr lang="en-US" sz="1900" baseline="0" noProof="0" dirty="0"/>
              <a:t> TBD</a:t>
            </a:r>
            <a:endParaRPr lang="en-US" sz="1900" noProof="0" dirty="0"/>
          </a:p>
          <a:p>
            <a:r>
              <a:rPr lang="en-US" sz="2400" noProof="0" dirty="0"/>
              <a:t>Custom education available</a:t>
            </a:r>
          </a:p>
        </p:txBody>
      </p:sp>
      <p:sp>
        <p:nvSpPr>
          <p:cNvPr id="4" name="Slide Number Placeholder 3"/>
          <p:cNvSpPr>
            <a:spLocks noGrp="1"/>
          </p:cNvSpPr>
          <p:nvPr>
            <p:ph type="sldNum" sz="quarter" idx="4"/>
          </p:nvPr>
        </p:nvSpPr>
        <p:spPr/>
        <p:txBody>
          <a:bodyPr/>
          <a:lstStyle/>
          <a:p>
            <a:fld id="{5CC3E5C4-3E2B-40F1-9F2B-C46CEB0C88DF}" type="slidenum">
              <a:rPr lang="en-CA" smtClean="0"/>
              <a:pPr/>
              <a:t>97</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5692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a:extLst>
              <a:ext uri="{FF2B5EF4-FFF2-40B4-BE49-F238E27FC236}">
                <a16:creationId xmlns:a16="http://schemas.microsoft.com/office/drawing/2014/main" id="{8F79A3A9-AD20-4B3C-99DD-B2AA970EE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958" y="5674644"/>
            <a:ext cx="2924175" cy="8191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4"/>
          </p:nvPr>
        </p:nvSpPr>
        <p:spPr/>
        <p:txBody>
          <a:bodyPr/>
          <a:lstStyle/>
          <a:p>
            <a:fld id="{5CC3E5C4-3E2B-40F1-9F2B-C46CEB0C88DF}" type="slidenum">
              <a:rPr lang="en-CA" smtClean="0"/>
              <a:pPr/>
              <a:t>98</a:t>
            </a:fld>
            <a:endParaRPr lang="en-CA" dirty="0"/>
          </a:p>
        </p:txBody>
      </p:sp>
      <p:sp>
        <p:nvSpPr>
          <p:cNvPr id="5" name="Title 4"/>
          <p:cNvSpPr>
            <a:spLocks noGrp="1"/>
          </p:cNvSpPr>
          <p:nvPr>
            <p:ph type="title"/>
          </p:nvPr>
        </p:nvSpPr>
        <p:spPr>
          <a:xfrm>
            <a:off x="323528" y="332657"/>
            <a:ext cx="8496944" cy="1180142"/>
          </a:xfrm>
        </p:spPr>
        <p:txBody>
          <a:bodyPr/>
          <a:lstStyle/>
          <a:p>
            <a:pPr algn="ctr"/>
            <a:r>
              <a:rPr lang="en-US" sz="2800" b="1" dirty="0">
                <a:solidFill>
                  <a:schemeClr val="tx1"/>
                </a:solidFill>
              </a:rPr>
              <a:t>International HL7 FHIR Developer Days</a:t>
            </a:r>
            <a:br>
              <a:rPr lang="en-US" sz="2800" b="1" dirty="0">
                <a:solidFill>
                  <a:schemeClr val="tx1"/>
                </a:solidFill>
              </a:rPr>
            </a:br>
            <a:r>
              <a:rPr lang="en-US" sz="2400" b="1" dirty="0">
                <a:solidFill>
                  <a:schemeClr val="accent1"/>
                </a:solidFill>
              </a:rPr>
              <a:t>November 15-17, 2017 in Amsterdam</a:t>
            </a:r>
            <a:endParaRPr lang="en-CA" sz="2800" b="1" dirty="0">
              <a:solidFill>
                <a:schemeClr val="accent1"/>
              </a:solidFill>
            </a:endParaRPr>
          </a:p>
        </p:txBody>
      </p:sp>
      <p:sp>
        <p:nvSpPr>
          <p:cNvPr id="6" name="Text Placeholder 5"/>
          <p:cNvSpPr>
            <a:spLocks noGrp="1"/>
          </p:cNvSpPr>
          <p:nvPr>
            <p:ph type="body" idx="4294967295"/>
          </p:nvPr>
        </p:nvSpPr>
        <p:spPr>
          <a:xfrm>
            <a:off x="395536" y="1412570"/>
            <a:ext cx="8384027" cy="4104456"/>
          </a:xfrm>
        </p:spPr>
        <p:txBody>
          <a:bodyPr/>
          <a:lstStyle/>
          <a:p>
            <a:r>
              <a:rPr lang="en-US" sz="2400" dirty="0"/>
              <a:t>Education</a:t>
            </a:r>
          </a:p>
          <a:p>
            <a:pPr lvl="1"/>
            <a:r>
              <a:rPr lang="en-US" sz="2000" dirty="0"/>
              <a:t>34 speakers</a:t>
            </a:r>
          </a:p>
          <a:p>
            <a:pPr lvl="1"/>
            <a:r>
              <a:rPr lang="en-US" sz="2000" dirty="0"/>
              <a:t>70+ tutorials/presentations</a:t>
            </a:r>
          </a:p>
          <a:p>
            <a:pPr lvl="1"/>
            <a:r>
              <a:rPr lang="en-US" sz="2000" dirty="0"/>
              <a:t>5 tracks</a:t>
            </a:r>
            <a:endParaRPr lang="en-US" sz="1800" dirty="0"/>
          </a:p>
          <a:p>
            <a:pPr lvl="2"/>
            <a:endParaRPr lang="en-US" sz="800" dirty="0"/>
          </a:p>
          <a:p>
            <a:pPr>
              <a:spcBef>
                <a:spcPts val="0"/>
              </a:spcBef>
            </a:pPr>
            <a:r>
              <a:rPr lang="en-US" sz="2400" dirty="0"/>
              <a:t>Connectathon</a:t>
            </a:r>
          </a:p>
          <a:p>
            <a:pPr lvl="1"/>
            <a:r>
              <a:rPr lang="en-US" sz="2000" dirty="0"/>
              <a:t>Meet fellow developers</a:t>
            </a:r>
          </a:p>
          <a:p>
            <a:pPr lvl="1"/>
            <a:r>
              <a:rPr lang="en-US" sz="2000" dirty="0"/>
              <a:t>Put FHIR to the test</a:t>
            </a:r>
          </a:p>
          <a:p>
            <a:pPr lvl="1"/>
            <a:endParaRPr lang="en-US" sz="800" dirty="0"/>
          </a:p>
          <a:p>
            <a:pPr>
              <a:spcBef>
                <a:spcPts val="0"/>
              </a:spcBef>
            </a:pPr>
            <a:r>
              <a:rPr lang="en-US" sz="2400" dirty="0"/>
              <a:t>Networking</a:t>
            </a:r>
          </a:p>
          <a:p>
            <a:pPr lvl="1"/>
            <a:r>
              <a:rPr lang="en-US" sz="2000" dirty="0"/>
              <a:t>FHIR experts and authors on hand</a:t>
            </a:r>
            <a:br>
              <a:rPr lang="en-US" sz="2000" dirty="0"/>
            </a:br>
            <a:endParaRPr lang="en-US" sz="600" dirty="0"/>
          </a:p>
          <a:p>
            <a:pPr marL="0" indent="0" algn="ctr">
              <a:spcBef>
                <a:spcPts val="0"/>
              </a:spcBef>
              <a:buNone/>
            </a:pPr>
            <a:r>
              <a:rPr lang="en-US" sz="3200" b="1" dirty="0">
                <a:solidFill>
                  <a:schemeClr val="accent1"/>
                </a:solidFill>
              </a:rPr>
              <a:t>http://fhir.furore.com/devdays</a:t>
            </a:r>
            <a:endParaRPr lang="en-CA" sz="3200" b="1" dirty="0">
              <a:solidFill>
                <a:schemeClr val="accent1"/>
              </a:solidFill>
            </a:endParaRPr>
          </a:p>
        </p:txBody>
      </p:sp>
      <p:pic>
        <p:nvPicPr>
          <p:cNvPr id="8" name="Picture 14" descr="HL7 International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911" y="571419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7548711" y="5603263"/>
            <a:ext cx="1296144" cy="797627"/>
          </a:xfrm>
          <a:prstGeom prst="rect">
            <a:avLst/>
          </a:prstGeom>
        </p:spPr>
      </p:pic>
      <p:pic>
        <p:nvPicPr>
          <p:cNvPr id="1028" name="Picture 4" descr="http://www.hl7.nl/templates/hl7/images/logo.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345" t="2756" r="14781" b="2756"/>
          <a:stretch/>
        </p:blipFill>
        <p:spPr bwMode="auto">
          <a:xfrm>
            <a:off x="1148987" y="5713290"/>
            <a:ext cx="703971" cy="687600"/>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0" descr="data:image/jpeg;base64,/9j/4AAQSkZJRgABAQAAAQABAAD/2wCEAAkGBxQHBhIUBxMUFhIXGSIZFxcXFxgcGhwfFxccIB8cGh8gHTQgGB8mIRwbIjEhJSkvLjouHCAzODUsNygtLisBCgoKBQUFDgUFDisZExkrKysrKysrKysrKysrKysrKysrKysrKysrKysrKysrKysrKysrKysrKysrKysrKysrK//AABEIALcBEwMBIgACEQEDEQH/xAAcAAEAAgMBAQEAAAAAAAAAAAAABwgEBQYDAQL/xABHEAABAwIEAwQFBwkGBwEAAAABAAIDBBEFBhIhBzFRE0FhcRUiMoGRCBRSYnKhoiNCU4KSk7Gy0RYXM2PB0yU1Q3Oj0vAk/8QAFAEBAAAAAAAAAAAAAAAAAAAAAP/EABQRAQAAAAAAAAAAAAAAAAAAAAD/2gAMAwEAAhEDEQA/AJwREQEREBERAREQEREBERAREQEREBERAREQEREBERAREQEREBERAREQEREBERAREQEREBERAREQEREBERAREQEREBERAREQEREBERAREQEREBERAREQEREBERAREQEREBERAREQEREBERAREQEREBERAREQEREBERAREQEREBERAREQEREBERAREQEREBERAREQEREBERAREQEREBERAREQEREBERAREQEREBERAREQEREBERAXK55z7TZJEPpVszjLq0iJrSfU03J1PFvaH3rqlW75Q2J/O87MiadoIWgjo55Lj+EsQd5/fzh36Gt/dw/7y32TOJ9JnHFjBhkdQ14YX3kbGG2aWj82Qm/rDuVVFJnyfHac/nxgePvYf9EFllGWIccMOoq6SPs6p+hxbrYyIsdpNrtJlBIPcbLc8W8z/wBmMmyugNp5fyUXUFwN3fqtub9dPVVRQWN/v5w79DW/u4f95dBX8TKWgyjT19RHUdjO8sYzTH2m2v1iO0tp9Q76u9vVVSVl8z8MH5iyzhtMypELaWLS4dnr1uLGAn2ha2l37RQYv9/OHfoa393D/vKU4n9pEDYi4vY8xccj4qFcO4B/NcQifPWtexr2uczsCNQa4Etv2m1xteymxAReVRUspheoe1o+s4D+K+U9UypH/wCZ7HfZcD/BB7IiICIvhcA4AkXPJB9Rfl7xGwmQgAcydgtQ/NtBHLpfXUgdysaiK9+ltSDcovOCdtREHU7muaeRaQQfIheiAi/MkgiYTIQAOZJsAtNLnDD4XkS19ICOYM8Vx5+tsg3aLCw7F6fFBfDJ4ZR/lyMf/KVmoCIsHEcZp8L/AOZ1EMX/AHJGM/mKDORa/D8dpcUfbDamCU9I5WPP4StggLmMx8QMPy3UGPFalolHONoc9w2v6waDp233tzWVnnG/7OZSqqlltUbPUuLjW4hrLjvGpwVPZpXTzOdO4uc4kuc4kkkm5JJ3JJ70FqsA4o4fj+LR0+GvlMshIaDG4A2aSd+7YErtVD/B7hv6EbBiWIy+u6IvbFp2YJG7EuJuToO4sLXI3UMYtmmpr8UmlZUTtEkjnholeANTibAA2Fr2QXHRRvwFildkkzV73vdNK4tL3OcdLLMtufpNf8VJCAiIgKnuf8S9L51rZb3DpnBp+qw6W/haFbDMuI+iMu1M/wCiie8ebWkge82CpegKReAj9PESMdY5B+G/+i5KHC75RmqnjlURwsP2opnv/lj+K/WUcedlrGPnEF9bY5Gst3Okic1pPgCQfcg6njfmf0/nF0cBvDTXib0L7/lHfEBvkwHvUeLNwjDpMbxeKCjGqWV4aL35uPM+A5k9AV9x2OOHGZ20H+E17msPVrTYOPiQL+9BschYb6XzpRRWuHTNLh9Vh1O/C0rf8Ysdkq+IVUKeRwZGWxANcR7DRq5H6epZ3AGiEmcJKicepTQPfq6F1m/yl/wUeYnWHEcSlmm9qR7nu83uJP8AFBJXAOGTEc7mSpe8sgic/dxtqdZgvv0c4+5bPiVxjkmqn0+UX6Im7OqBu55/y/ot+tzPdbv5HAcQdgHDOtkpjaWsmbTA94jiYXyEefaBh+14LiGtLnAN3J5BBmxxVGPVx7Js1RMdzYPkebd55krya+XDK31DJFMw221Me0j72lWv4cZQjyflyONrR27wHTv5lzyNxf6LeQHv5krluIHCM5tzI6pgqWQ6mtDm9kXElotqJ1DusPcgx+CfESXMLnUeOu1zsbqjkPN7Rza7q4XBv3i99xcxRxLx6Svz5WugkeGiUxgBxAtEAy4se/Tf3qS8B4VuyHiQxGesa9lMySRzREQSBC8EX1nuPRQPNKZpXOlN3OJJPUk3JQdDgedarAsOnZh0jmyTaQZS4lzWt1eqy/skl27uewtbmszIeZ24Hj8ldi5dNNHG7sWucS58j/VF3G9mhpeSfLvK3PCjhl/bAOnxVzo6RrtI07OkcOYaTyaNrut4DkbchnKOCHNFSzBWaII3mNg1OdfR6pdckn1iC73oPTNOcKvNVSXYvM4tvtG0kRt+yy9vebnqSvNuU612DGqFLN83A1dpoNtPPV1Lbb6uS6XgvlJuaM1Xr2h1PAO0e07hxJsxh8CbkjkQ0jvVoi0FtiBblbut0QU3yzmepyvXCTBpXMN7uZzY8Due3k4ff0IKs1RZ+hqOHxxJws1rCXx33EgOns7+LiADbk4FVVxJjY8RlFN7Ae4N+yHG33KT8gYTNmDhBilPQgl3bNkY36RYGOc0eJDAB42QcLmvN1VmutL8XlJbe7YwSI2eDW8vC536krb4LwtxLGsHFRRQt7Nw1MDpGtc8dxaCdge7VbryXFuaWOIeCCNiDzC73KnFuvy3QMhZ2U0LNmtlabtb9FrmkG3S97cuWyDiT2mG1x9uOWNxBsS1zXNNjy3BBVlOCecJcz5dkbi7tU1O4NMh5uY4EtLvEWcCfAE73Kj7B864LjGIuOaMMbE+Rxc6ZrnSNLnEkueNnNuT3By6fim6lyZkNzMqxxx/Py1hdGbh0YaSXA3IIIOnbukKDneJnF+Wtqn0+U5DHA0kOnbs+TroP5jehG56gbKL8MwyozBiBZh0ck8x9Y6QXHxc49w8SterbcM8pMyjliOPSO3kAfO7vLyPZv0b7IHmeZKCq+KYZPgVf2eJRyQyts4BwIPg4HvG3MdFK/DnitNHhVRT448ySMhe+mkdu9zmMJETjzcTbYnfYje4tnfKXjYGYe7/AKl5R5tHZ8/In7yomyTM6nzjQuhJ1Coj5eMjQR7xt70GDVvnEdqwy6T3PLrG3nzWIBqNm81L/wApHEu2zBSwN5RxF585XWt8Ix8VxHC/DfSuf6GM8hKJD5RAv389Nveg0sj6mGH8qZw0bb6wOluiwFY35RWJfNsoQwsNjNMLjq2NpJ/EWKA8u4f6Wx+mg3/KysYbdHvAJ+BQdLwvw2etzxRRyds2ISayPWDbRgyWPdYltvep5xOgklxcl7XFwLtJayQudq19npkA0Rho7Nvrcjrd6vtO7MCw2RB8bfSNXPvRfUQR5x4xL5hw9kaDYzSMiFvPWfdZhHvVYFN3ylMTvPRUzDyDpXD7RDWH7nqFaeF1TUNZCLucQ1o6lxsB8UEoYzhPo3gFSOcLOlqhM79ZkjWn9hrfiorVjONmHtwzhXDDD7ML4mN8mMc1V9wrD34tiUUFELySODGjxcbb9B3k9EEm8H8H9GYFX4vVD/Aie2nv9PQdTht4hgI+k8dyihWL4rwR5R4RMo6LZrnMhB5E2PaPcbfSLCT9pV0QSrkT/gvCDGKo31TEU7fIgNuP3zv2fBRUpUzofQvBrCaYH1qhxqHeLbFwv+9Z+yoxpKd1XVMjgF3PcGtHi42H3lB2+eMLdhvD7A9Q9tk0hNu+V0bh+DT8Fy2VZGQ5no3VZAjE8ZeTyDRI25Pha6sxxCyMMx5KbS0NmyQBpgvsLxt06T0Bbt52PcquYjQSYZWOixCN0cjTZzXCxH/3VBdOtqmUNI+SscGRsBc5x5AAXJKig8fKO+1LU/8Aj/8AZQZV5gqq3D2w1dTO+FvKN0jywW5bE227ui22S8iVeb6tooIy2G/rzuBEbR32P55+q3frYboJUzdxLZmThrXOw+GWIFzIA6TTZxkN3NbY7kMa6/2goDUwcbKGLK2WsOw7C/YBfK8n2nOADQ93Ukuf5WAGwUfZBwz0xnSihtcOmaXD6rDqd+FpQWsyhhAwHLFLTsAHZxtDrDm4i7z73Fx96pzVRuhqntqb6w4h1+dwd7+9XdVdONXD6XDcZlrcLjL6WUl8mkXMTzu4uH0CfW1cgSQbbXDoPk0yM+Z17RbtdUZPUts+3nY6vj4ru+KWbmZTyvI4OAqJWlkDe8uIsX26Mvcnlew7wqsYXic2EVYkwuV8Ug21McWmx7tuY8F9xDEJsZrdeISSTSna73Oc7nsBfu32AQdDl3D8KAa7MlZOe8xwQke4vdz9zfepby/xIwTKtCYMIZPEwOJcDG8uLuRLi51ydre6y5fhbwkkratlTmqMsgadTIHj1pCOWtv5rPA7npbnquMmRJsGzDPVUsbn0kzjIXtF9Dnm7mv+iNRJB5WIHMIO7EeB8VcXeymjlbVaDI6VjezcQC0Enm159Yc2krl898F/QOCy1OEVBkZENTo5GgO0jmQ4GxI52sO/yUX4Ni82B4g2bCZHRyt5Ob48wQdiPA7Le5i4i4hmPD+xxSovEbamtYxgdY3GrSATvvbltyQcouyzJLJU8OcIM9y1j6hjSb8tcZAv8QPBvgtZlDKFTm3EBHhUZ039eUg9mwdXHr9UblWHzNw4ixDh5HQYeQ10ADoXu2vIL3L7fT1Ov0Lr2NrIKz4HIyLGqd1XbsxKwvvy0h4v911dPWNF7i3O/dbqqVYthU2DVzocVjfHK3m1wt7x3OB7iNj3LKfmasfhQp3VU/zcC3Z9o7Ta1tNr+z9Xkg6bjJmxuac2H5i7VTwDs4yOTje73jwJ2HUNB7184LYC7G89wOLbxU57Z57gWewPMv07dA7oueyxlWqzTWiPBonP3s552jZ4vdyHW3PoCrNZPyxBw8ytJpILmtMs8p21FjST5NaL2HmeZKCvXFrEvSnEKtc03a1/ZDw7IBht+s0n3rq/k5Yb84zTUTu5RQ6f1pXC33Nf8VFVXUOq6p8k5u57i5x8XG5+8qw3ydMN+bZSnmcLGaawPVsbQB+IvQch8o/Ee3zNTQDlFDq/Wlcbj4Mb8Vo+BeHfP+IkLjyhY+U+5ukfieD7ln8fMCnpc5vqZGuNPM1ml4BLWljA0sJ7jduq31vNRxQ10uHVGvD5JInjbVG5zXb+IN0F2kXPcPYZIclUfpB8kkrog97pHOc+8nr2JJvtqt7l0KAiIg8ZqSOd952MceV3NBP3hfhuHxNcC2KMEcjob/RZKIPxNC2dlpmhw6EAj715R0UcTwYo2AjkQ1oP8FkIg85qdtQB27WuA5agD/FePo6H9FH+w3+iykQeMlIyQDtGMNhYXaDYdBtsvw3D4muBbFGCNwQxvd7lkogLBxTBqfGGAYrBFMBy7RjXW8rjb3LORBoKbJOHU0gdBQ0ocOR7Fht5XGy3zWhjQGAADkAvqIPGakZO687GOPK7mg/xC+RUUcTwYo2AjkQ1oPxsvdEBERBoK7JWH18xdV0VO5x3LuzaCfMgb+9ZWFZapMHffC6WCJ30mRtDv2rX+9bVEBCLjdEQaCuyVh9fIXVdFTFx5u7JoJ8yBcrwg4fYZA+7KGn/AFmBw+DrhdMiDzggbTQhtO1rWjk1oAA8gNgvREQYeJYVBi0OnFIYpW9JGNcB5XGy00eQMMjku2gpr+MbSPgdl0qIPOnp20sIbTNaxg5NaAAPIDYL9uaHtIeAQdiDyX1EGN6Pi/RR/sN/oveKMRMtEAB0AAC/SIPhGob8ljjDog64ijv10N/oslEAbDZERAREQEREBERAREQEREBERAREQEREBERAREQEREBERAREQEREBERAREQEREBERAREQEREBERAREQEREBERAREQEREBERAREQEREBERAREQEREBERAREQEREBERAREQEREBERAREQEREBERAREQEREBERAREQEREBERAREQEREBERAREQEREBERAREQEREBERAREQEREBERAREQEREBERAREQEREBERAREQEREBERAREQEREBERAREQ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40" name="Picture 16" descr="File:KeizersgrachtReguliersgrachtAmsterdam.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23122" y="1916832"/>
            <a:ext cx="3993294" cy="26605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B15A5D5-A581-4CEE-A29F-CCC01B6C48DF}"/>
              </a:ext>
            </a:extLst>
          </p:cNvPr>
          <p:cNvSpPr/>
          <p:nvPr/>
        </p:nvSpPr>
        <p:spPr bwMode="auto">
          <a:xfrm>
            <a:off x="2665953" y="5674644"/>
            <a:ext cx="2111180" cy="629591"/>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pic>
        <p:nvPicPr>
          <p:cNvPr id="2" name="Picture 4" descr="Microsoft">
            <a:extLst>
              <a:ext uri="{FF2B5EF4-FFF2-40B4-BE49-F238E27FC236}">
                <a16:creationId xmlns:a16="http://schemas.microsoft.com/office/drawing/2014/main" id="{0A6A0702-EA33-4FB8-AFB2-DF25A0D878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2843" y="5827983"/>
            <a:ext cx="2057400" cy="4381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54D2279-A860-4856-8026-7E96BB4A3455}"/>
              </a:ext>
            </a:extLst>
          </p:cNvPr>
          <p:cNvSpPr/>
          <p:nvPr/>
        </p:nvSpPr>
        <p:spPr bwMode="auto">
          <a:xfrm>
            <a:off x="3203848" y="5603263"/>
            <a:ext cx="1573285" cy="66287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pic>
        <p:nvPicPr>
          <p:cNvPr id="1032" name="Picture 8" descr="http://www.persberichtonline.nl/wp-content/uploads/logo-rood3.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03848" y="5770508"/>
            <a:ext cx="1800200" cy="53372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68C2BBA-609E-4E55-9E0B-8F5161D25112}"/>
              </a:ext>
            </a:extLst>
          </p:cNvPr>
          <p:cNvSpPr/>
          <p:nvPr/>
        </p:nvSpPr>
        <p:spPr>
          <a:xfrm>
            <a:off x="1763688" y="1196752"/>
            <a:ext cx="5775940" cy="369332"/>
          </a:xfrm>
          <a:prstGeom prst="rect">
            <a:avLst/>
          </a:prstGeom>
        </p:spPr>
        <p:txBody>
          <a:bodyPr wrap="none">
            <a:spAutoFit/>
          </a:bodyPr>
          <a:lstStyle/>
          <a:p>
            <a:r>
              <a:rPr lang="en-US" b="1" dirty="0">
                <a:solidFill>
                  <a:schemeClr val="accent1"/>
                </a:solidFill>
              </a:rPr>
              <a:t>(And for the first time in the U.S.: June 19-21, 2018)</a:t>
            </a:r>
            <a:endParaRPr lang="en-CA" dirty="0"/>
          </a:p>
        </p:txBody>
      </p:sp>
    </p:spTree>
    <p:extLst>
      <p:ext uri="{BB962C8B-B14F-4D97-AF65-F5344CB8AC3E}">
        <p14:creationId xmlns:p14="http://schemas.microsoft.com/office/powerpoint/2010/main" val="356249147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Final message</a:t>
            </a:r>
          </a:p>
        </p:txBody>
      </p:sp>
      <p:sp>
        <p:nvSpPr>
          <p:cNvPr id="5" name="Content Placeholder 4"/>
          <p:cNvSpPr>
            <a:spLocks noGrp="1"/>
          </p:cNvSpPr>
          <p:nvPr>
            <p:ph idx="1"/>
          </p:nvPr>
        </p:nvSpPr>
        <p:spPr/>
        <p:txBody>
          <a:bodyPr/>
          <a:lstStyle/>
          <a:p>
            <a:r>
              <a:rPr lang="en-US" noProof="0" dirty="0"/>
              <a:t>FHIR</a:t>
            </a:r>
          </a:p>
          <a:p>
            <a:pPr lvl="1"/>
            <a:r>
              <a:rPr lang="en-US" noProof="0" dirty="0"/>
              <a:t>is easier and cheaper</a:t>
            </a:r>
          </a:p>
          <a:p>
            <a:pPr lvl="1"/>
            <a:r>
              <a:rPr lang="en-US" noProof="0" dirty="0"/>
              <a:t>is being implemented now</a:t>
            </a:r>
          </a:p>
          <a:p>
            <a:pPr lvl="1"/>
            <a:r>
              <a:rPr lang="en-US" noProof="0" dirty="0"/>
              <a:t>is likely to significantly impact Health IT</a:t>
            </a:r>
          </a:p>
          <a:p>
            <a:pPr marL="0" indent="0">
              <a:buNone/>
            </a:pPr>
            <a:endParaRPr lang="en-US" noProof="0" dirty="0"/>
          </a:p>
          <a:p>
            <a:r>
              <a:rPr lang="en-US" noProof="0" dirty="0"/>
              <a:t>Decide how you want it to impact </a:t>
            </a:r>
            <a:r>
              <a:rPr lang="en-US" b="1" noProof="0" dirty="0"/>
              <a:t>your </a:t>
            </a:r>
            <a:r>
              <a:rPr lang="en-US" noProof="0" dirty="0"/>
              <a:t>organization</a:t>
            </a:r>
          </a:p>
        </p:txBody>
      </p:sp>
      <p:sp>
        <p:nvSpPr>
          <p:cNvPr id="2" name="Slide Number Placeholder 1"/>
          <p:cNvSpPr>
            <a:spLocks noGrp="1"/>
          </p:cNvSpPr>
          <p:nvPr>
            <p:ph type="sldNum" sz="quarter" idx="4"/>
          </p:nvPr>
        </p:nvSpPr>
        <p:spPr/>
        <p:txBody>
          <a:bodyPr/>
          <a:lstStyle/>
          <a:p>
            <a:fld id="{5CC3E5C4-3E2B-40F1-9F2B-C46CEB0C88DF}" type="slidenum">
              <a:rPr lang="en-CA" smtClean="0"/>
              <a:pPr/>
              <a:t>99</a:t>
            </a:fld>
            <a:endParaRPr lang="en-CA" dirty="0"/>
          </a:p>
        </p:txBody>
      </p:sp>
    </p:spTree>
    <p:extLst>
      <p:ext uri="{BB962C8B-B14F-4D97-AF65-F5344CB8AC3E}">
        <p14:creationId xmlns:p14="http://schemas.microsoft.com/office/powerpoint/2010/main" val="3394280932"/>
      </p:ext>
    </p:extLst>
  </p:cSld>
  <p:clrMapOvr>
    <a:masterClrMapping/>
  </p:clrMapOvr>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13271</TotalTime>
  <Words>4584</Words>
  <Application>Microsoft Office PowerPoint</Application>
  <PresentationFormat>On-screen Show (4:3)</PresentationFormat>
  <Paragraphs>905</Paragraphs>
  <Slides>100</Slides>
  <Notes>42</Notes>
  <HiddenSlides>13</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100</vt:i4>
      </vt:variant>
    </vt:vector>
  </HeadingPairs>
  <TitlesOfParts>
    <vt:vector size="113" baseType="lpstr">
      <vt:lpstr>ＭＳ Ｐゴシック</vt:lpstr>
      <vt:lpstr>ＭＳ Ｐゴシック</vt:lpstr>
      <vt:lpstr>Arial</vt:lpstr>
      <vt:lpstr>Calibri</vt:lpstr>
      <vt:lpstr>Cambria</vt:lpstr>
      <vt:lpstr>Consolas</vt:lpstr>
      <vt:lpstr>Franklin Gothic Book</vt:lpstr>
      <vt:lpstr>Souce Sans Pro</vt:lpstr>
      <vt:lpstr>Symbol</vt:lpstr>
      <vt:lpstr>Times New Roman</vt:lpstr>
      <vt:lpstr>Verdana</vt:lpstr>
      <vt:lpstr>Wingdings</vt:lpstr>
      <vt:lpstr>Refined</vt:lpstr>
      <vt:lpstr>FHIR for Executives &amp; Managers</vt:lpstr>
      <vt:lpstr>This presentation</vt:lpstr>
      <vt:lpstr>Who am I?</vt:lpstr>
      <vt:lpstr>Tutorial Objectives</vt:lpstr>
      <vt:lpstr>Outline</vt:lpstr>
      <vt:lpstr>Outline</vt:lpstr>
      <vt:lpstr>Attendees</vt:lpstr>
      <vt:lpstr>WHY FHIR?</vt:lpstr>
      <vt:lpstr>http://xkcd.com/927</vt:lpstr>
      <vt:lpstr>Existing healthcare standards and bodies</vt:lpstr>
      <vt:lpstr>The Need</vt:lpstr>
      <vt:lpstr>What we have – v2</vt:lpstr>
      <vt:lpstr>What we have – v3</vt:lpstr>
      <vt:lpstr>What we have - CDA</vt:lpstr>
      <vt:lpstr>Where we’ve gotten</vt:lpstr>
      <vt:lpstr>So I should drop everything and use FHIR?</vt:lpstr>
      <vt:lpstr>Problems we face</vt:lpstr>
      <vt:lpstr>Complexity Model</vt:lpstr>
      <vt:lpstr>Three Laws of Interoperability</vt:lpstr>
      <vt:lpstr>Platform for Interoperability</vt:lpstr>
      <vt:lpstr>What is FHIR?</vt:lpstr>
      <vt:lpstr>The acronym</vt:lpstr>
      <vt:lpstr>Genesis of FHIR</vt:lpstr>
      <vt:lpstr>FHIR – Key differences</vt:lpstr>
      <vt:lpstr>Implementer Focus</vt:lpstr>
      <vt:lpstr>Support “Common” Scenarios</vt:lpstr>
      <vt:lpstr>Example – ISO AD type</vt:lpstr>
      <vt:lpstr>Example – FHIR Address</vt:lpstr>
      <vt:lpstr>Won’t extensions break interoperability?</vt:lpstr>
      <vt:lpstr>Web technologies</vt:lpstr>
      <vt:lpstr>Human Readable</vt:lpstr>
      <vt:lpstr>Freely available</vt:lpstr>
      <vt:lpstr>Paradigms</vt:lpstr>
      <vt:lpstr>Review</vt:lpstr>
      <vt:lpstr>Architectures</vt:lpstr>
      <vt:lpstr>FHIR &amp; Cost of Integration</vt:lpstr>
      <vt:lpstr>Future impact of FHIR</vt:lpstr>
      <vt:lpstr>FHIR Resources</vt:lpstr>
      <vt:lpstr>FHIR solutions</vt:lpstr>
      <vt:lpstr>Resources</vt:lpstr>
      <vt:lpstr>FHIR Resource URLs</vt:lpstr>
      <vt:lpstr>What’s a Resource?</vt:lpstr>
      <vt:lpstr>STU 3 Resource List</vt:lpstr>
      <vt:lpstr>STU 3 Resource List</vt:lpstr>
      <vt:lpstr>PowerPoint Presentation</vt:lpstr>
      <vt:lpstr>Resource Definitions</vt:lpstr>
      <vt:lpstr>Resource Definitions</vt:lpstr>
      <vt:lpstr>Resource Definitions</vt:lpstr>
      <vt:lpstr>Resource Definitions</vt:lpstr>
      <vt:lpstr>Why resources?</vt:lpstr>
      <vt:lpstr>What’s in a resource definition?</vt:lpstr>
      <vt:lpstr>(FHIR home)</vt:lpstr>
      <vt:lpstr>Break!</vt:lpstr>
      <vt:lpstr>Outline</vt:lpstr>
      <vt:lpstr>Outline</vt:lpstr>
      <vt:lpstr>Questions?</vt:lpstr>
      <vt:lpstr>FHIR for Executives 2 of 2</vt:lpstr>
      <vt:lpstr>Outline</vt:lpstr>
      <vt:lpstr>How does FHIR compare?</vt:lpstr>
      <vt:lpstr>V2 and FHIR</vt:lpstr>
      <vt:lpstr>V3 and FHIR</vt:lpstr>
      <vt:lpstr>FHIR and CDA</vt:lpstr>
      <vt:lpstr>FHIR and Services</vt:lpstr>
      <vt:lpstr>So why use anything else?</vt:lpstr>
      <vt:lpstr>FHIR as a replacement</vt:lpstr>
      <vt:lpstr>Status of FHIR</vt:lpstr>
      <vt:lpstr>FHIR Timeline (planned)</vt:lpstr>
      <vt:lpstr>STU 3</vt:lpstr>
      <vt:lpstr>What does STU mean?</vt:lpstr>
      <vt:lpstr>Maturity levels</vt:lpstr>
      <vt:lpstr>Normative FHIR</vt:lpstr>
      <vt:lpstr>Using FHIR</vt:lpstr>
      <vt:lpstr>Where can FHIR be used?</vt:lpstr>
      <vt:lpstr>Implementation during STU</vt:lpstr>
      <vt:lpstr>Who’s working with FHIR?</vt:lpstr>
      <vt:lpstr>Who’s using FHIR?</vt:lpstr>
      <vt:lpstr>FHIR &amp; other SDOs</vt:lpstr>
      <vt:lpstr>Governments</vt:lpstr>
      <vt:lpstr>EHR Vendors</vt:lpstr>
      <vt:lpstr>Other support</vt:lpstr>
      <vt:lpstr>FHIR &amp; CDA</vt:lpstr>
      <vt:lpstr>HSPC</vt:lpstr>
      <vt:lpstr>Business Cases for FHIR</vt:lpstr>
      <vt:lpstr>Mobile Friendly</vt:lpstr>
      <vt:lpstr>Context-free interfaces</vt:lpstr>
      <vt:lpstr>Bulk data</vt:lpstr>
      <vt:lpstr>Profiling and Validation</vt:lpstr>
      <vt:lpstr>SMART on FHIR</vt:lpstr>
      <vt:lpstr>CDS Hooks</vt:lpstr>
      <vt:lpstr>Documents that are easier</vt:lpstr>
      <vt:lpstr>Leverage the Community</vt:lpstr>
      <vt:lpstr>Additional insights</vt:lpstr>
      <vt:lpstr>FHIR Risks</vt:lpstr>
      <vt:lpstr>Risks with FHIR</vt:lpstr>
      <vt:lpstr>Next Steps</vt:lpstr>
      <vt:lpstr>Next Steps</vt:lpstr>
      <vt:lpstr>Education opportunities</vt:lpstr>
      <vt:lpstr>International HL7 FHIR Developer Days November 15-17, 2017 in Amsterdam</vt:lpstr>
      <vt:lpstr>Final message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Lloyd McKenzie</cp:lastModifiedBy>
  <cp:revision>374</cp:revision>
  <dcterms:created xsi:type="dcterms:W3CDTF">2012-12-03T20:41:34Z</dcterms:created>
  <dcterms:modified xsi:type="dcterms:W3CDTF">2017-10-09T19:37:29Z</dcterms:modified>
</cp:coreProperties>
</file>